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media1.mp3" ContentType="video/unknown"/>
  <Override PartName="/ppt/media/media2.mp3" ContentType="video/unknown"/>
  <Override PartName="/ppt/media/media3.WAV" ContentType="video/unknown"/>
  <Override PartName="/ppt/media/media4.mp3" ContentType="video/unknown"/>
  <Override PartName="/ppt/media/media5.mp3" ContentType="video/unknown"/>
  <Override PartName="/ppt/media/media6.mp3" ContentType="video/unknown"/>
  <Override PartName="/ppt/media/media7.mp3" ContentType="video/unknown"/>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
  </p:notesMasterIdLst>
  <p:sldIdLst>
    <p:sldId id="21173" r:id="rId2"/>
    <p:sldId id="21174" r:id="rId3"/>
    <p:sldId id="258" r:id="rId4"/>
    <p:sldId id="21175" r:id="rId10"/>
    <p:sldId id="21176" r:id="rId11"/>
    <p:sldId id="21177" r:id="rId12"/>
    <p:sldId id="21178" r:id="rId13"/>
    <p:sldId id="21179" r:id="rId14"/>
    <p:sldId id="21180" r:id="rId15"/>
    <p:sldId id="21181" r:id="rId16"/>
    <p:sldId id="21182" r:id="rId17"/>
    <p:sldId id="21183" r:id="rId18"/>
    <p:sldId id="21184" r:id="rId19"/>
    <p:sldId id="21185" r:id="rId20"/>
    <p:sldId id="21186" r:id="rId21"/>
    <p:sldId id="21187" r:id="rId22"/>
    <p:sldId id="21188" r:id="rId23"/>
    <p:sldId id="21189" r:id="rId24"/>
    <p:sldId id="21190" r:id="rId25"/>
    <p:sldId id="21191" r:id="rId26"/>
    <p:sldId id="21192" r:id="rId27"/>
    <p:sldId id="21193" r:id="rId28"/>
    <p:sldId id="21194" r:id="rId29"/>
    <p:sldId id="21195" r:id="rId30"/>
    <p:sldId id="21196" r:id="rId31"/>
    <p:sldId id="21197" r:id="rId32"/>
    <p:sldId id="21198" r:id="rId33"/>
    <p:sldId id="21199" r:id="rId34"/>
    <p:sldId id="21200" r:id="rId35"/>
    <p:sldId id="21201" r:id="rId36"/>
    <p:sldId id="21202" r:id="rId37"/>
    <p:sldId id="21203" r:id="rId38"/>
    <p:sldId id="21204" r:id="rId39"/>
    <p:sldId id="21205" r:id="rId40"/>
    <p:sldId id="21206" r:id="rId41"/>
    <p:sldId id="21207" r:id="rId42"/>
    <p:sldId id="21208" r:id="rId43"/>
    <p:sldId id="21209" r:id="rId44"/>
    <p:sldId id="21210"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14" autoAdjust="0"/>
    <p:restoredTop sz="85357" autoAdjust="0"/>
  </p:normalViewPr>
  <p:slideViewPr>
    <p:cSldViewPr snapToGrid="0">
      <p:cViewPr varScale="1">
        <p:scale>
          <a:sx n="69" d="100"/>
          <a:sy n="69" d="100"/>
        </p:scale>
        <p:origin x="1738" y="67"/>
      </p:cViewPr>
      <p:guideLst/>
    </p:cSldViewPr>
  </p:slideViewPr>
  <p:notesTextViewPr>
    <p:cViewPr>
      <p:scale>
        <a:sx n="1" d="1"/>
        <a:sy n="1" d="1"/>
      </p:scale>
      <p:origin x="0" y="0"/>
    </p:cViewPr>
  </p:notesTextViewPr>
  <p:sorterViewPr>
    <p:cViewPr>
      <p:scale>
        <a:sx n="100" d="100"/>
        <a:sy n="100" d="100"/>
      </p:scale>
      <p:origin x="0" y="-14580"/>
    </p:cViewPr>
  </p:sorter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s>
</file>

<file path=ppt/media/image1.png>
</file>

<file path=ppt/media/image2.jpg>
</file>

<file path=ppt/media/image3.jpg>
</file>

<file path=ppt/media/image4.png>
</file>

<file path=ppt/media/image5.jpg>
</file>

<file path=ppt/media/image6.jpg>
</file>

<file path=ppt/media/media1.mp3>
</file>

<file path=ppt/media/media2.mp3>
</file>

<file path=ppt/media/media3.WAV>
</file>

<file path=ppt/media/media4.mp3>
</file>

<file path=ppt/media/media5.mp3>
</file>

<file path=ppt/media/media6.mp3>
</file>

<file path=ppt/media/media7.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8EBC27-3C92-DF40-81E2-50E2258292AA}" type="datetimeFigureOut">
              <a:rPr lang="zh-CN" altLang="en-US"/>
              <a:t>2024/5/3</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72B3B1-C204-5A46-AA13-7B4CAFF35EC8}" type="slidenum">
              <a:rPr/>
              <a:t>‹#›</a:t>
            </a:fld>
            <a:endParaRPr kumimoji="1" lang="zh-CN" altLang="en-US"/>
          </a:p>
        </p:txBody>
      </p:sp>
    </p:spTree>
    <p:extLst>
      <p:ext uri="{BB962C8B-B14F-4D97-AF65-F5344CB8AC3E}">
        <p14:creationId xmlns:p14="http://schemas.microsoft.com/office/powerpoint/2010/main" val="391660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请根据月报上面的信息对</a:t>
            </a:r>
            <a:r>
              <a:rPr kumimoji="1" lang="zh-CN" altLang="en-US" dirty="0"/>
              <a:t>事奉名单</a:t>
            </a:r>
            <a:r>
              <a:rPr lang="zh-CN" altLang="en-US" dirty="0"/>
              <a:t>进行更改。当月的月报可以在团契的网站上找到（</a:t>
            </a:r>
            <a:r>
              <a:rPr lang="en-US" altLang="zh-CN" dirty="0"/>
              <a:t>www.ccg-bremen.de</a:t>
            </a:r>
            <a:r>
              <a:rPr lang="zh-CN" altLang="en-US" dirty="0"/>
              <a:t>）</a:t>
            </a:r>
            <a:endParaRPr kumimoji="1" lang="zh-CN" altLang="en-US" dirty="0"/>
          </a:p>
        </p:txBody>
      </p:sp>
      <p:sp>
        <p:nvSpPr>
          <p:cNvPr id="4" name="灯片编号占位符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972B3B1-C204-5A46-AA13-7B4CAFF35EC8}" type="slidenum">
              <a:rPr kumimoji="0" lang="en-US" altLang="zh-CN"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367013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1.</a:t>
            </a:r>
            <a:r>
              <a:rPr kumimoji="1" lang="zh-CN" altLang="en-US" dirty="0"/>
              <a:t>主日崇拜：黑体</a:t>
            </a:r>
            <a:r>
              <a:rPr kumimoji="1" lang="en-US" altLang="zh-CN" dirty="0"/>
              <a:t>66</a:t>
            </a:r>
            <a:r>
              <a:rPr kumimoji="1" lang="zh-CN" altLang="en-US" dirty="0"/>
              <a:t>。</a:t>
            </a:r>
            <a:endParaRPr kumimoji="1" lang="en-US" altLang="zh-CN" dirty="0"/>
          </a:p>
          <a:p>
            <a:r>
              <a:rPr kumimoji="1" lang="en-US" altLang="zh-CN" dirty="0"/>
              <a:t>2.</a:t>
            </a:r>
            <a:r>
              <a:rPr kumimoji="1" lang="zh-CN" altLang="en-US" dirty="0"/>
              <a:t>日期：黑体</a:t>
            </a:r>
            <a:r>
              <a:rPr kumimoji="1" lang="en-US" altLang="zh-CN" dirty="0"/>
              <a:t>32</a:t>
            </a:r>
            <a:r>
              <a:rPr kumimoji="1" lang="zh-CN" altLang="en-US" dirty="0"/>
              <a:t>。</a:t>
            </a:r>
            <a:endParaRPr kumimoji="1" lang="en-US" altLang="zh-CN" dirty="0"/>
          </a:p>
          <a:p>
            <a:r>
              <a:rPr kumimoji="1" lang="en-US" altLang="zh-CN" dirty="0"/>
              <a:t>3.</a:t>
            </a:r>
            <a:r>
              <a:rPr kumimoji="1" lang="zh-CN" altLang="en-US" dirty="0"/>
              <a:t>每月第一周是圣餐崇拜。</a:t>
            </a:r>
          </a:p>
        </p:txBody>
      </p:sp>
      <p:sp>
        <p:nvSpPr>
          <p:cNvPr id="4" name="灯片编号占位符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972B3B1-C204-5A46-AA13-7B4CAFF35EC8}" type="slidenum">
              <a:rPr kumimoji="0" lang="en-US" altLang="zh-CN"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1"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14303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a:t>此页不需要修改。</a:t>
            </a:r>
            <a:endParaRPr kumimoji="1" lang="en-US" altLang="zh-CN" dirty="0"/>
          </a:p>
          <a:p>
            <a:endParaRPr kumimoji="1" lang="en-US" altLang="zh-CN" dirty="0"/>
          </a:p>
          <a:p>
            <a:r>
              <a:rPr kumimoji="1" lang="zh-CN" altLang="en-US"/>
              <a:t>标题：主在圣殿中（黑体，</a:t>
            </a:r>
            <a:r>
              <a:rPr kumimoji="1" lang="en-US" altLang="zh-CN" dirty="0"/>
              <a:t>42</a:t>
            </a:r>
            <a:r>
              <a:rPr kumimoji="1" lang="zh-CN" altLang="en-US"/>
              <a:t>）</a:t>
            </a:r>
            <a:endParaRPr kumimoji="1" lang="en-US" altLang="zh-CN" dirty="0"/>
          </a:p>
          <a:p>
            <a:r>
              <a:rPr kumimoji="1" lang="zh-CN" altLang="en-US"/>
              <a:t>内容：主在圣殿中（黑体，</a:t>
            </a:r>
            <a:r>
              <a:rPr kumimoji="1" lang="en-US" altLang="zh-CN" dirty="0"/>
              <a:t>66</a:t>
            </a:r>
            <a:r>
              <a:rPr kumimoji="1" lang="zh-CN" altLang="en-US"/>
              <a:t>）</a:t>
            </a:r>
            <a:endParaRPr kumimoji="1" lang="en-US" altLang="zh-CN" dirty="0"/>
          </a:p>
          <a:p>
            <a:endParaRPr kumimoji="1" lang="zh-CN" altLang="en-US"/>
          </a:p>
        </p:txBody>
      </p:sp>
      <p:sp>
        <p:nvSpPr>
          <p:cNvPr id="4" name="灯片编号占位符 3"/>
          <p:cNvSpPr>
            <a:spLocks noGrp="1"/>
          </p:cNvSpPr>
          <p:nvPr>
            <p:ph type="sldNum" sz="quarter" idx="5"/>
          </p:nvPr>
        </p:nvSpPr>
        <p:spPr/>
        <p:txBody>
          <a:bodyPr/>
          <a:lstStyle/>
          <a:p>
            <a:fld id="{3972B3B1-C204-5A46-AA13-7B4CAFF35EC8}" type="slidenum">
              <a:rPr/>
              <a:t>3</a:t>
            </a:fld>
            <a:endParaRPr kumimoji="1" lang="zh-CN" altLang="en-US"/>
          </a:p>
        </p:txBody>
      </p:sp>
    </p:spTree>
    <p:extLst>
      <p:ext uri="{BB962C8B-B14F-4D97-AF65-F5344CB8AC3E}">
        <p14:creationId xmlns:p14="http://schemas.microsoft.com/office/powerpoint/2010/main" val="14675319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351873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2794746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1178681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2582559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25878832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2462289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1302900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38185346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3451398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8188544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3853FCE5-64A3-3F48-8FE4-AFF90259B521}" type="datetimeFigureOut">
              <a:rPr kumimoji="1" lang="zh-CN" altLang="en-US" smtClean="0"/>
              <a:t>2024/5/3</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433376625"/>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53FCE5-64A3-3F48-8FE4-AFF90259B521}" type="datetimeFigureOut">
              <a:rPr kumimoji="1" lang="zh-CN" altLang="en-US" smtClean="0"/>
              <a:t>2024/5/3</a:t>
            </a:fld>
            <a:endParaRPr kumimoji="1"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B0402C-CD9B-304C-88CA-962A8E780B10}" type="slidenum">
              <a:rPr kumimoji="1" lang="zh-CN" altLang="en-US" smtClean="0"/>
              <a:t>‹#›</a:t>
            </a:fld>
            <a:endParaRPr kumimoji="1" lang="zh-CN" altLang="en-US"/>
          </a:p>
        </p:txBody>
      </p:sp>
    </p:spTree>
    <p:extLst>
      <p:ext uri="{BB962C8B-B14F-4D97-AF65-F5344CB8AC3E}">
        <p14:creationId xmlns:p14="http://schemas.microsoft.com/office/powerpoint/2010/main" val="35096828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microsoft.com/office/2007/relationships/media" Target="../media/media2.mp3"/><Relationship Id="rId3" Type="http://schemas.openxmlformats.org/officeDocument/2006/relationships/video" Target="../media/media2.mp3"/><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microsoft.com/office/2007/relationships/media" Target="../media/media3.WAV"/><Relationship Id="rId3" Type="http://schemas.openxmlformats.org/officeDocument/2006/relationships/video" Target="../media/media3.WAV"/><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microsoft.com/office/2007/relationships/media" Target="../media/media4.mp3"/><Relationship Id="rId3" Type="http://schemas.openxmlformats.org/officeDocument/2006/relationships/video" Target="../media/media4.mp3"/><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microsoft.com/office/2007/relationships/media" Target="../media/media5.mp3"/><Relationship Id="rId3" Type="http://schemas.openxmlformats.org/officeDocument/2006/relationships/video" Target="../media/media5.mp3"/><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microsoft.com/office/2007/relationships/media" Target="../media/media6.mp3"/><Relationship Id="rId3" Type="http://schemas.openxmlformats.org/officeDocument/2006/relationships/video" Target="../media/media6.mp3"/><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g"/><Relationship Id="rId3" Type="http://schemas.microsoft.com/office/2007/relationships/media" Target="../media/media7.mp3"/><Relationship Id="rId4" Type="http://schemas.openxmlformats.org/officeDocument/2006/relationships/video" Target="../media/media7.mp3"/><Relationship Id="rId5"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microsoft.com/office/2007/relationships/media" Target="../media/media1.mp3"/><Relationship Id="rId3" Type="http://schemas.openxmlformats.org/officeDocument/2006/relationships/video" Target="../media/media1.mp3"/><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05DEAC2-1FB9-8D89-5D1C-45F744108DD7}"/>
              </a:ext>
            </a:extLst>
          </p:cNvPr>
          <p:cNvPicPr>
            <a:picLocks noChangeAspect="1"/>
          </p:cNvPicPr>
          <p:nvPr/>
        </p:nvPicPr>
        <p:blipFill>
          <a:blip r:embed="rId3"/>
          <a:stretch>
            <a:fillRect/>
          </a:stretch>
        </p:blipFill>
        <p:spPr>
          <a:xfrm>
            <a:off x="0" y="0"/>
            <a:ext cx="9144000" cy="6858000"/>
          </a:xfrm>
          <a:prstGeom prst="rect">
            <a:avLst/>
          </a:prstGeom>
        </p:spPr>
      </p:pic>
      <p:graphicFrame>
        <p:nvGraphicFramePr>
          <p:cNvPr id="6" name="表格 6">
            <a:extLst>
              <a:ext uri="{FF2B5EF4-FFF2-40B4-BE49-F238E27FC236}">
                <a16:creationId xmlns:a16="http://schemas.microsoft.com/office/drawing/2014/main" id="{CE9A1FCE-BC0D-FA8A-20D3-9C4269344D8F}"/>
              </a:ext>
            </a:extLst>
          </p:cNvPr>
          <p:cNvGraphicFramePr>
            <a:graphicFrameLocks noGrp="1"/>
          </p:cNvGraphicFramePr>
          <p:nvPr>
            <p:extLst>
              <p:ext uri="{D42A27DB-BD31-4B8C-83A1-F6EECF244321}">
                <p14:modId xmlns:p14="http://schemas.microsoft.com/office/powerpoint/2010/main" val="1225933784"/>
              </p:ext>
            </p:extLst>
          </p:nvPr>
        </p:nvGraphicFramePr>
        <p:xfrm>
          <a:off x="1840523" y="1630679"/>
          <a:ext cx="5545015" cy="3465426"/>
        </p:xfrm>
        <a:graphic>
          <a:graphicData uri="http://schemas.openxmlformats.org/drawingml/2006/table">
            <a:tbl>
              <a:tblPr firstRow="1" bandRow="1">
                <a:tableStyleId>{7DF18680-E054-41AD-8BC1-D1AEF772440D}</a:tableStyleId>
              </a:tblPr>
              <a:tblGrid>
                <a:gridCol w="1818262">
                  <a:extLst>
                    <a:ext uri="{9D8B030D-6E8A-4147-A177-3AD203B41FA5}">
                      <a16:colId xmlns:a16="http://schemas.microsoft.com/office/drawing/2014/main" val="3225629097"/>
                    </a:ext>
                  </a:extLst>
                </a:gridCol>
                <a:gridCol w="3726753">
                  <a:extLst>
                    <a:ext uri="{9D8B030D-6E8A-4147-A177-3AD203B41FA5}">
                      <a16:colId xmlns:a16="http://schemas.microsoft.com/office/drawing/2014/main" val="3195027110"/>
                    </a:ext>
                  </a:extLst>
                </a:gridCol>
              </a:tblGrid>
              <a:tr h="577571">
                <a:tc gridSpan="2">
                  <a:txBody>
                    <a:bodyPr/>
                    <a:lstStyle/>
                    <a:p>
                      <a:pPr algn="ctr"/>
                      <a:r>
                        <a:rPr lang="zh-CN" altLang="de-DE" sz="2400" dirty="0"/>
                        <a:t>今日事奉</a:t>
                      </a:r>
                      <a:r>
                        <a:rPr lang="zh-CN" altLang="en-US" sz="2400" dirty="0"/>
                        <a:t>名单</a:t>
                      </a:r>
                    </a:p>
                  </a:txBody>
                  <a:tcPr/>
                </a:tc>
                <a:tc hMerge="1">
                  <a:txBody>
                    <a:bodyPr/>
                    <a:lstStyle/>
                    <a:p>
                      <a:endParaRPr lang="zh-CN" altLang="en-US" dirty="0"/>
                    </a:p>
                  </a:txBody>
                  <a:tcPr/>
                </a:tc>
                <a:extLst>
                  <a:ext uri="{0D108BD9-81ED-4DB2-BD59-A6C34878D82A}">
                    <a16:rowId xmlns:a16="http://schemas.microsoft.com/office/drawing/2014/main" val="3745386288"/>
                  </a:ext>
                </a:extLst>
              </a:tr>
              <a:tr h="577571">
                <a:tc>
                  <a:txBody>
                    <a:bodyPr/>
                    <a:lstStyle/>
                    <a:p>
                      <a:pPr algn="ctr"/>
                      <a:r>
                        <a:rPr lang="zh-CN" altLang="en-US" sz="2400" b="1" dirty="0"/>
                        <a:t>证道</a:t>
                      </a:r>
                    </a:p>
                  </a:txBody>
                  <a:tcPr anchor="ctr"/>
                </a:tc>
                <a:tc>
                  <a:txBody>
                    <a:bodyPr/>
                    <a:lstStyle/>
                    <a:p>
                      <a:pPr algn="ctr"/>
                      <a:r>
                        <a:rPr lang="zh-CN" altLang="de-DE" sz="2400"/>
                        <a:t> 牧师</a:t>
                      </a:r>
                      <a:endParaRPr lang="zh-CN" altLang="en-US" sz="2400" dirty="0"/>
                    </a:p>
                  </a:txBody>
                  <a:tcPr anchor="ctr"/>
                </a:tc>
                <a:extLst>
                  <a:ext uri="{0D108BD9-81ED-4DB2-BD59-A6C34878D82A}">
                    <a16:rowId xmlns:a16="http://schemas.microsoft.com/office/drawing/2014/main" val="2515414024"/>
                  </a:ext>
                </a:extLst>
              </a:tr>
              <a:tr h="577571">
                <a:tc>
                  <a:txBody>
                    <a:bodyPr/>
                    <a:lstStyle/>
                    <a:p>
                      <a:pPr algn="ctr"/>
                      <a:r>
                        <a:rPr lang="zh-CN" altLang="en-US" sz="2400" b="1" dirty="0"/>
                        <a:t>司会</a:t>
                      </a:r>
                    </a:p>
                  </a:txBody>
                  <a:tcPr anchor="ctr"/>
                </a:tc>
                <a:tc>
                  <a:txBody>
                    <a:bodyPr/>
                    <a:lstStyle/>
                    <a:p>
                      <a:pPr algn="ctr"/>
                      <a:r>
                        <a:rPr lang="zh-CN" altLang="de-DE" sz="2400" dirty="0"/>
                        <a:t> 弟兄</a:t>
                      </a:r>
                      <a:endParaRPr lang="zh-CN" altLang="en-US" sz="2400" dirty="0"/>
                    </a:p>
                  </a:txBody>
                  <a:tcPr anchor="ctr"/>
                </a:tc>
                <a:extLst>
                  <a:ext uri="{0D108BD9-81ED-4DB2-BD59-A6C34878D82A}">
                    <a16:rowId xmlns:a16="http://schemas.microsoft.com/office/drawing/2014/main" val="4230008387"/>
                  </a:ext>
                </a:extLst>
              </a:tr>
              <a:tr h="577571">
                <a:tc>
                  <a:txBody>
                    <a:bodyPr/>
                    <a:lstStyle/>
                    <a:p>
                      <a:pPr algn="ctr"/>
                      <a:r>
                        <a:rPr lang="en-US" altLang="zh-CN" sz="2400" b="1" dirty="0"/>
                        <a:t>PPT</a:t>
                      </a:r>
                      <a:endParaRPr lang="zh-CN" altLang="en-US" sz="2400" b="1" dirty="0"/>
                    </a:p>
                  </a:txBody>
                  <a:tcPr anchor="ctr"/>
                </a:tc>
                <a:tc>
                  <a:txBody>
                    <a:bodyPr/>
                    <a:lstStyle/>
                    <a:p>
                      <a:pPr algn="ctr"/>
                      <a:r>
                        <a:rPr lang="zh-CN" altLang="de-DE" sz="2400" dirty="0"/>
                        <a:t> 弟兄</a:t>
                      </a:r>
                      <a:r>
                        <a:rPr lang="zh-CN" altLang="en-US" sz="2400" dirty="0"/>
                        <a:t> </a:t>
                      </a:r>
                    </a:p>
                  </a:txBody>
                  <a:tcPr anchor="ctr"/>
                </a:tc>
                <a:extLst>
                  <a:ext uri="{0D108BD9-81ED-4DB2-BD59-A6C34878D82A}">
                    <a16:rowId xmlns:a16="http://schemas.microsoft.com/office/drawing/2014/main" val="2004727586"/>
                  </a:ext>
                </a:extLst>
              </a:tr>
              <a:tr h="577571">
                <a:tc>
                  <a:txBody>
                    <a:bodyPr/>
                    <a:lstStyle/>
                    <a:p>
                      <a:pPr algn="ctr"/>
                      <a:r>
                        <a:rPr lang="zh-CN" altLang="en-US" sz="2400" b="1" dirty="0"/>
                        <a:t>接待</a:t>
                      </a:r>
                    </a:p>
                  </a:txBody>
                  <a:tcPr anchor="ctr"/>
                </a:tc>
                <a:tc>
                  <a:txBody>
                    <a:bodyPr/>
                    <a:lstStyle/>
                    <a:p>
                      <a:pPr algn="ctr"/>
                      <a:r>
                        <a:rPr lang="de-DE" altLang="zh-CN" sz="2400" dirty="0"/>
                        <a:t> 弟兄</a:t>
                      </a:r>
                      <a:endParaRPr lang="zh-CN" altLang="en-US" sz="2400" dirty="0"/>
                    </a:p>
                  </a:txBody>
                  <a:tcPr anchor="ctr"/>
                </a:tc>
                <a:extLst>
                  <a:ext uri="{0D108BD9-81ED-4DB2-BD59-A6C34878D82A}">
                    <a16:rowId xmlns:a16="http://schemas.microsoft.com/office/drawing/2014/main" val="33001956"/>
                  </a:ext>
                </a:extLst>
              </a:tr>
              <a:tr h="577571">
                <a:tc>
                  <a:txBody>
                    <a:bodyPr/>
                    <a:lstStyle/>
                    <a:p>
                      <a:pPr algn="ctr"/>
                      <a:r>
                        <a:rPr lang="zh-CN" altLang="en-US" sz="2400" b="1" dirty="0"/>
                        <a:t>儿童主日学</a:t>
                      </a:r>
                    </a:p>
                  </a:txBody>
                  <a:tcPr anchor="ctr"/>
                </a:tc>
                <a:tc>
                  <a:txBody>
                    <a:bodyPr/>
                    <a:lstStyle/>
                    <a:p>
                      <a:pPr algn="ctr"/>
                      <a:r>
                        <a:rPr lang="zh-CN" altLang="de-DE" sz="2400" dirty="0"/>
                        <a:t> 弟兄</a:t>
                      </a:r>
                      <a:endParaRPr lang="zh-CN" altLang="en-US" sz="2400" dirty="0"/>
                    </a:p>
                  </a:txBody>
                  <a:tcPr anchor="ctr"/>
                </a:tc>
                <a:extLst>
                  <a:ext uri="{0D108BD9-81ED-4DB2-BD59-A6C34878D82A}">
                    <a16:rowId xmlns:a16="http://schemas.microsoft.com/office/drawing/2014/main" val="4003151678"/>
                  </a:ext>
                </a:extLst>
              </a:tr>
            </a:tbl>
          </a:graphicData>
        </a:graphic>
      </p:graphicFrame>
    </p:spTree>
    <p:extLst>
      <p:ext uri="{BB962C8B-B14F-4D97-AF65-F5344CB8AC3E}">
        <p14:creationId xmlns:p14="http://schemas.microsoft.com/office/powerpoint/2010/main" val="4099093281"/>
      </p:ext>
    </p:extLst>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启应经文（创 1:1-2）</a:t>
            </a:r>
          </a:p>
        </p:txBody>
      </p:sp>
      <p:sp>
        <p:nvSpPr>
          <p:cNvPr id="3" name="TextBox 2"/>
          <p:cNvSpPr txBox="1"/>
          <p:nvPr/>
        </p:nvSpPr>
        <p:spPr>
          <a:xfrm>
            <a:off x="655200" y="1620000"/>
            <a:ext cx="7830000" cy="5238000"/>
          </a:xfrm>
          <a:prstGeom prst="rect">
            <a:avLst/>
          </a:prstGeom>
          <a:noFill/>
        </p:spPr>
        <p:txBody>
          <a:bodyPr wrap="square">
            <a:spAutoFit/>
          </a:bodyPr>
          <a:lstStyle/>
          <a:p>
            <a:pPr>
              <a:defRPr lang="zh-CN" sz="3400">
                <a:solidFill>
                  <a:srgbClr val="2E75B6"/>
                </a:solidFill>
                <a:latin typeface="黑体"/>
              </a:defRPr>
            </a:pPr>
            <a:r>
              <a:t>启：起初，神创造天地。</a:t>
            </a:r>
          </a:p>
          <a:p>
            <a:pPr>
              <a:spcBef>
                <a:spcPts val="1000"/>
              </a:spcBef>
              <a:defRPr lang="zh-CN" sz="3400">
                <a:latin typeface="黑体"/>
              </a:defRPr>
            </a:pPr>
            <a:r>
              <a:t>应：地是空虚混沌，渊面黑暗；神的灵</a:t>
            </a:r>
            <a:br/>
            <a:r>
              <a:t>    运行在水面上。</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主祷文</a:t>
            </a:r>
          </a:p>
        </p:txBody>
      </p:sp>
      <p:sp>
        <p:nvSpPr>
          <p:cNvPr id="3" name="TextBox 2"/>
          <p:cNvSpPr txBox="1"/>
          <p:nvPr/>
        </p:nvSpPr>
        <p:spPr>
          <a:xfrm>
            <a:off x="1047600" y="1620000"/>
            <a:ext cx="7523999" cy="5238000"/>
          </a:xfrm>
          <a:prstGeom prst="rect">
            <a:avLst/>
          </a:prstGeom>
          <a:noFill/>
        </p:spPr>
        <p:txBody>
          <a:bodyPr wrap="square">
            <a:spAutoFit/>
          </a:bodyPr>
          <a:lstStyle/>
          <a:p>
            <a:pPr>
              <a:defRPr lang="zh-CN" sz="3200">
                <a:latin typeface="黑体"/>
              </a:defRPr>
            </a:pPr>
            <a:r>
              <a:t>我们在天上的父，</a:t>
            </a:r>
            <a:br/>
            <a:r>
              <a:t>愿人都尊你的名为圣。</a:t>
            </a:r>
            <a:br/>
            <a:r>
              <a:t>愿你的国降临。</a:t>
            </a:r>
            <a:br/>
            <a:r>
              <a:t>愿你的旨意行在地上，如同行在天上。</a:t>
            </a:r>
            <a:br/>
            <a:r>
              <a:t>我们日用的饮食，今日赐给我们。</a:t>
            </a:r>
            <a:br/>
            <a:r>
              <a:t>免我们的债，如同我们免了人的债。</a:t>
            </a:r>
            <a:br/>
            <a:r>
              <a:t>不叫我们遇见试探，救我们脱离凶恶。</a:t>
            </a:r>
            <a:br/>
            <a:r>
              <a:t>因为国度、权柄、荣耀，全是你的，</a:t>
            </a:r>
            <a:br/>
            <a:r>
              <a:t>直到永远。阿们。</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读经</a:t>
            </a:r>
          </a:p>
        </p:txBody>
      </p:sp>
      <p:sp>
        <p:nvSpPr>
          <p:cNvPr id="3" name="TextBox 2"/>
          <p:cNvSpPr txBox="1"/>
          <p:nvPr/>
        </p:nvSpPr>
        <p:spPr>
          <a:xfrm>
            <a:off x="0" y="1155600"/>
            <a:ext cx="9144000" cy="4543200"/>
          </a:xfrm>
          <a:prstGeom prst="rect">
            <a:avLst/>
          </a:prstGeom>
          <a:noFill/>
        </p:spPr>
        <p:txBody>
          <a:bodyPr wrap="square" anchor="ctr">
            <a:spAutoFit/>
          </a:bodyPr>
          <a:lstStyle/>
          <a:p>
            <a:pPr algn="ctr">
              <a:defRPr lang="zh-CN" sz="6600">
                <a:latin typeface="黑体"/>
              </a:defRPr>
            </a:pPr>
            <a:r>
              <a:t>创世记 1:1-2</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读经（创 1:1-2）</a:t>
            </a:r>
          </a:p>
        </p:txBody>
      </p:sp>
      <p:sp>
        <p:nvSpPr>
          <p:cNvPr id="3" name="TextBox 2"/>
          <p:cNvSpPr txBox="1"/>
          <p:nvPr/>
        </p:nvSpPr>
        <p:spPr>
          <a:xfrm>
            <a:off x="619200" y="1242000"/>
            <a:ext cx="7848000" cy="5619600"/>
          </a:xfrm>
          <a:prstGeom prst="rect">
            <a:avLst/>
          </a:prstGeom>
          <a:noFill/>
        </p:spPr>
        <p:txBody>
          <a:bodyPr wrap="square">
            <a:spAutoFit/>
          </a:bodyPr>
          <a:lstStyle/>
          <a:p/>
          <a:p>
            <a:pPr>
              <a:defRPr lang="zh-CN" sz="3600">
                <a:latin typeface="黑体"/>
              </a:defRPr>
            </a:pPr>
            <a:r>
              <a:t>1 起初，神创造天地。</a:t>
            </a:r>
          </a:p>
          <a:p>
            <a:pPr>
              <a:defRPr lang="zh-CN" sz="3600">
                <a:latin typeface="黑体"/>
              </a:defRPr>
            </a:pPr>
            <a:r>
              <a:t>2 地是空虚混沌，渊面黑暗；神的灵</a:t>
            </a:r>
            <a:br/>
            <a:r>
              <a:t>  运行在水面上。</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讲道</a:t>
            </a:r>
          </a:p>
        </p:txBody>
      </p:sp>
      <p:sp>
        <p:nvSpPr>
          <p:cNvPr id="3" name="TextBox 2"/>
          <p:cNvSpPr txBox="1"/>
          <p:nvPr/>
        </p:nvSpPr>
        <p:spPr>
          <a:xfrm>
            <a:off x="43200" y="1490400"/>
            <a:ext cx="9054000" cy="1940400"/>
          </a:xfrm>
          <a:prstGeom prst="rect">
            <a:avLst/>
          </a:prstGeom>
          <a:noFill/>
        </p:spPr>
        <p:txBody>
          <a:bodyPr wrap="square" anchor="b">
            <a:spAutoFit/>
          </a:bodyPr>
          <a:lstStyle/>
          <a:p>
            <a:pPr algn="ctr">
              <a:defRPr lang="zh-CN" sz="6000">
                <a:latin typeface="黑体"/>
              </a:defRPr>
            </a:pPr>
          </a:p>
        </p:txBody>
      </p:sp>
      <p:sp>
        <p:nvSpPr>
          <p:cNvPr id="4" name="TextBox 3"/>
          <p:cNvSpPr txBox="1"/>
          <p:nvPr/>
        </p:nvSpPr>
        <p:spPr>
          <a:xfrm>
            <a:off x="43200" y="3700800"/>
            <a:ext cx="9043200" cy="1231200"/>
          </a:xfrm>
          <a:prstGeom prst="rect">
            <a:avLst/>
          </a:prstGeom>
          <a:noFill/>
        </p:spPr>
        <p:txBody>
          <a:bodyPr wrap="square">
            <a:spAutoFit/>
          </a:bodyPr>
          <a:lstStyle/>
          <a:p>
            <a:pPr algn="ctr">
              <a:defRPr lang="zh-CN" sz="3200">
                <a:latin typeface="黑体"/>
              </a:defRPr>
            </a:pPr>
            <a:r>
              <a:t>证道： 牧师</a:t>
            </a:r>
          </a:p>
          <a:p>
            <a:pPr algn="ctr">
              <a:spcBef>
                <a:spcPts val="1200"/>
              </a:spcBef>
              <a:defRPr lang="zh-CN" sz="3200">
                <a:latin typeface="黑体"/>
              </a:defRPr>
            </a:pPr>
            <a:r>
              <a:t>经文：创世记1:1-2</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奉献回应礼</a:t>
            </a:r>
          </a:p>
        </p:txBody>
      </p:sp>
      <p:sp>
        <p:nvSpPr>
          <p:cNvPr id="3" name="TextBox 2"/>
          <p:cNvSpPr txBox="1"/>
          <p:nvPr/>
        </p:nvSpPr>
        <p:spPr>
          <a:xfrm>
            <a:off x="392400" y="1418400"/>
            <a:ext cx="7286399" cy="5439600"/>
          </a:xfrm>
          <a:prstGeom prst="rect">
            <a:avLst/>
          </a:prstGeom>
          <a:noFill/>
        </p:spPr>
        <p:txBody>
          <a:bodyPr wrap="square">
            <a:spAutoFit/>
          </a:bodyPr>
          <a:lstStyle/>
          <a:p>
            <a:pPr>
              <a:defRPr lang="zh-CN" sz="3400">
                <a:latin typeface="黑体"/>
              </a:defRPr>
            </a:pPr>
            <a:r>
              <a:t>教会奉献账号：</a:t>
            </a:r>
          </a:p>
        </p:txBody>
      </p:sp>
      <p:graphicFrame>
        <p:nvGraphicFramePr>
          <p:cNvPr id="4" name="Table 3"/>
          <p:cNvGraphicFramePr>
            <a:graphicFrameLocks noGrp="1"/>
          </p:cNvGraphicFramePr>
          <p:nvPr/>
        </p:nvGraphicFramePr>
        <p:xfrm>
          <a:off x="503999" y="2170800"/>
          <a:ext cx="8136449" cy="666000"/>
        </p:xfrm>
        <a:graphic>
          <a:graphicData uri="http://schemas.openxmlformats.org/drawingml/2006/table">
            <a:tbl>
              <a:tblPr firstRow="1" bandRow="1">
                <a:tableStyleId>{5C22544A-7EE6-4342-B048-85BDC9FD1C3A}</a:tableStyleId>
              </a:tblPr>
              <a:tblGrid>
                <a:gridCol w="915240"/>
                <a:gridCol w="2722951"/>
                <a:gridCol w="1047136"/>
                <a:gridCol w="3451122"/>
              </a:tblGrid>
              <a:tr h="333000">
                <a:tc>
                  <a:txBody>
                    <a:bodyPr/>
                    <a:lstStyle/>
                    <a:p>
                      <a:pPr>
                        <a:defRPr lang="zh-CN" sz="2000">
                          <a:latin typeface="宋体"/>
                        </a:defRPr>
                      </a:pPr>
                      <a:r>
                        <a:t>户名：</a:t>
                      </a:r>
                    </a:p>
                  </a:txBody>
                  <a:tcPr/>
                </a:tc>
                <a:tc>
                  <a:txBody>
                    <a:bodyPr/>
                    <a:lstStyle/>
                    <a:p>
                      <a:pPr>
                        <a:defRPr b="1" lang="zh-CN" sz="2000">
                          <a:latin typeface="Calibri"/>
                        </a:defRPr>
                      </a:pPr>
                      <a:r>
                        <a:t>Chinesische Christliche Gemeinde Bremen e.V.</a:t>
                      </a:r>
                    </a:p>
                  </a:txBody>
                  <a:tcPr/>
                </a:tc>
                <a:tc>
                  <a:txBody>
                    <a:bodyPr/>
                    <a:lstStyle/>
                    <a:p>
                      <a:pPr>
                        <a:defRPr b="1" lang="zh-CN" sz="2000">
                          <a:latin typeface="Calibri"/>
                        </a:defRPr>
                      </a:pPr>
                      <a:r>
                        <a:t>IBAN：</a:t>
                      </a:r>
                    </a:p>
                  </a:txBody>
                  <a:tcPr/>
                </a:tc>
                <a:tc>
                  <a:txBody>
                    <a:bodyPr/>
                    <a:lstStyle/>
                    <a:p>
                      <a:pPr>
                        <a:defRPr b="1" lang="zh-CN" sz="2000">
                          <a:latin typeface="Calibri"/>
                        </a:defRPr>
                      </a:pPr>
                      <a:r>
                        <a:t>DE91 2905 0101 0084 0053 47</a:t>
                      </a:r>
                    </a:p>
                  </a:txBody>
                  <a:tcPr/>
                </a:tc>
              </a:tr>
              <a:tr h="333000">
                <a:tc>
                  <a:txBody>
                    <a:bodyPr/>
                    <a:lstStyle/>
                    <a:p>
                      <a:pPr>
                        <a:defRPr lang="zh-CN" sz="2000">
                          <a:solidFill>
                            <a:srgbClr val="FFFFFF"/>
                          </a:solidFill>
                          <a:latin typeface="宋体"/>
                        </a:defRPr>
                      </a:pPr>
                      <a:r>
                        <a:t>银行：</a:t>
                      </a:r>
                    </a:p>
                  </a:txBody>
                  <a:tcPr>
                    <a:solidFill>
                      <a:srgbClr val="4472C4"/>
                    </a:solidFill>
                  </a:tcPr>
                </a:tc>
                <a:tc>
                  <a:txBody>
                    <a:bodyPr/>
                    <a:lstStyle/>
                    <a:p>
                      <a:pPr>
                        <a:defRPr lang="zh-CN" sz="2000">
                          <a:latin typeface="Calibri"/>
                        </a:defRPr>
                      </a:pPr>
                      <a:r>
                        <a:t>Sparkasse Bremen</a:t>
                      </a:r>
                    </a:p>
                  </a:txBody>
                  <a:tcPr/>
                </a:tc>
                <a:tc>
                  <a:txBody>
                    <a:bodyPr/>
                    <a:lstStyle/>
                    <a:p>
                      <a:pPr>
                        <a:defRPr lang="zh-CN" sz="2000">
                          <a:latin typeface="Calibri"/>
                        </a:defRPr>
                      </a:pPr>
                      <a:r>
                        <a:t>BIC：</a:t>
                      </a:r>
                    </a:p>
                  </a:txBody>
                  <a:tcPr/>
                </a:tc>
                <a:tc>
                  <a:txBody>
                    <a:bodyPr/>
                    <a:lstStyle/>
                    <a:p>
                      <a:pPr>
                        <a:defRPr lang="zh-CN" sz="2000">
                          <a:latin typeface="Calibri"/>
                        </a:defRPr>
                      </a:pPr>
                      <a:r>
                        <a:t>SBREDE22XXX</a:t>
                      </a:r>
                    </a:p>
                  </a:txBody>
                  <a:tcPr/>
                </a:tc>
              </a:tr>
            </a:tbl>
          </a:graphicData>
        </a:graphic>
      </p:graphicFrame>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奉献回应礼</a:t>
            </a:r>
          </a:p>
        </p:txBody>
      </p:sp>
      <p:sp>
        <p:nvSpPr>
          <p:cNvPr id="3" name="TextBox 2"/>
          <p:cNvSpPr txBox="1"/>
          <p:nvPr/>
        </p:nvSpPr>
        <p:spPr>
          <a:xfrm>
            <a:off x="658800" y="1620000"/>
            <a:ext cx="7830000" cy="5238000"/>
          </a:xfrm>
          <a:prstGeom prst="rect">
            <a:avLst/>
          </a:prstGeom>
          <a:noFill/>
        </p:spPr>
        <p:txBody>
          <a:bodyPr wrap="square">
            <a:spAutoFit/>
          </a:bodyPr>
          <a:lstStyle/>
          <a:p>
            <a:pPr>
              <a:defRPr lang="zh-CN" sz="3400">
                <a:latin typeface="黑体"/>
              </a:defRPr>
            </a:pPr>
            <a:r>
              <a:t>“少种的少收，多种的多收”，这话是真的。各人要随本心所酌定的，不要作难，不要勉强，因为捐得乐意的人是神所喜爱的。”</a:t>
            </a:r>
          </a:p>
          <a:p>
            <a:pPr algn="r">
              <a:defRPr lang="zh-CN" sz="3400">
                <a:latin typeface="黑体"/>
              </a:defRPr>
            </a:pPr>
            <a:r>
              <a:t>林后 9:6-7</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3600">
                <a:solidFill>
                  <a:srgbClr val="2E75B6"/>
                </a:solidFill>
                <a:latin typeface="黑体"/>
              </a:defRPr>
            </a:pPr>
            <a:r>
              <a:t>奉献回应诗：一切全献上 1/2</a:t>
            </a:r>
          </a:p>
        </p:txBody>
      </p:sp>
      <p:sp>
        <p:nvSpPr>
          <p:cNvPr id="3" name="TextBox 2"/>
          <p:cNvSpPr txBox="1"/>
          <p:nvPr/>
        </p:nvSpPr>
        <p:spPr>
          <a:xfrm>
            <a:off x="0" y="1324800"/>
            <a:ext cx="9144000" cy="4352400"/>
          </a:xfrm>
          <a:prstGeom prst="rect">
            <a:avLst/>
          </a:prstGeom>
          <a:noFill/>
        </p:spPr>
        <p:txBody>
          <a:bodyPr wrap="square">
            <a:spAutoFit/>
          </a:bodyPr>
          <a:lstStyle/>
          <a:p>
            <a:pPr algn="ctr">
              <a:defRPr lang="zh-CN" sz="4400">
                <a:latin typeface="黑体"/>
              </a:defRPr>
            </a:pPr>
            <a:r>
              <a:t>主啊  我今完全献上</a:t>
            </a:r>
            <a:br/>
            <a:r>
              <a:t>一切所有归于祢</a:t>
            </a:r>
            <a:br/>
            <a:r>
              <a:t>一生行事尽依靠祢</a:t>
            </a:r>
            <a:br/>
            <a:r>
              <a:t>日日与祢不分离</a:t>
            </a:r>
          </a:p>
        </p:txBody>
      </p:sp>
      <p:pic>
        <p:nvPicPr>
          <p:cNvPr id="4" name="2024奉献回应诗.mp3">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4"/>
          <a:stretch>
            <a:fillRect/>
          </a:stretch>
        </p:blipFill>
        <p:spPr>
          <a:xfrm>
            <a:off x="7250400" y="6044400"/>
            <a:ext cx="1800000" cy="820799"/>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3600">
                <a:solidFill>
                  <a:srgbClr val="2E75B6"/>
                </a:solidFill>
                <a:latin typeface="黑体"/>
              </a:defRPr>
            </a:pPr>
            <a:r>
              <a:t>奉献回应诗：一切全献上 2/2</a:t>
            </a:r>
          </a:p>
        </p:txBody>
      </p:sp>
      <p:sp>
        <p:nvSpPr>
          <p:cNvPr id="3" name="TextBox 2"/>
          <p:cNvSpPr txBox="1"/>
          <p:nvPr/>
        </p:nvSpPr>
        <p:spPr>
          <a:xfrm>
            <a:off x="0" y="1324800"/>
            <a:ext cx="9144000" cy="4352400"/>
          </a:xfrm>
          <a:prstGeom prst="rect">
            <a:avLst/>
          </a:prstGeom>
          <a:noFill/>
        </p:spPr>
        <p:txBody>
          <a:bodyPr wrap="square">
            <a:spAutoFit/>
          </a:bodyPr>
          <a:lstStyle/>
          <a:p>
            <a:pPr algn="ctr">
              <a:defRPr lang="zh-CN" sz="4400">
                <a:latin typeface="黑体"/>
              </a:defRPr>
            </a:pPr>
            <a:r>
              <a:t>一切全献上</a:t>
            </a:r>
            <a:br/>
            <a:r>
              <a:t>一切全献上</a:t>
            </a:r>
            <a:br/>
            <a:r>
              <a:t>我将所有全归耶稣</a:t>
            </a:r>
            <a:br/>
            <a:r>
              <a:t>一切全献上</a:t>
            </a: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奉献回应礼</a:t>
            </a:r>
          </a:p>
        </p:txBody>
      </p:sp>
      <p:sp>
        <p:nvSpPr>
          <p:cNvPr id="3" name="TextBox 2"/>
          <p:cNvSpPr txBox="1"/>
          <p:nvPr/>
        </p:nvSpPr>
        <p:spPr>
          <a:xfrm>
            <a:off x="0" y="1324800"/>
            <a:ext cx="9144000" cy="4352400"/>
          </a:xfrm>
          <a:prstGeom prst="rect">
            <a:avLst/>
          </a:prstGeom>
          <a:noFill/>
        </p:spPr>
        <p:txBody>
          <a:bodyPr wrap="square">
            <a:spAutoFit/>
          </a:bodyPr>
          <a:lstStyle/>
          <a:p>
            <a:pPr algn="ctr">
              <a:defRPr lang="zh-CN" sz="4800">
                <a:latin typeface="黑体"/>
              </a:defRPr>
            </a:pPr>
            <a:r>
              <a:t>万物都是从主而来</a:t>
            </a:r>
            <a:br/>
            <a:r>
              <a:t>我们把从主而来的献给主</a:t>
            </a:r>
            <a:br/>
            <a:r>
              <a:t>阿们</a:t>
            </a:r>
          </a:p>
        </p:txBody>
      </p:sp>
      <p:pic>
        <p:nvPicPr>
          <p:cNvPr id="4" name="奉献回应礼.WAV">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4"/>
          <a:stretch>
            <a:fillRect/>
          </a:stretch>
        </p:blipFill>
        <p:spPr>
          <a:xfrm>
            <a:off x="7250400" y="6044400"/>
            <a:ext cx="1800000" cy="820799"/>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7306820-28B9-787E-1B05-D31CC74AEC03}"/>
              </a:ext>
            </a:extLst>
          </p:cNvPr>
          <p:cNvPicPr>
            <a:picLocks noChangeAspect="1"/>
          </p:cNvPicPr>
          <p:nvPr/>
        </p:nvPicPr>
        <p:blipFill>
          <a:blip r:embed="rId3"/>
          <a:stretch>
            <a:fillRect/>
          </a:stretch>
        </p:blipFill>
        <p:spPr>
          <a:xfrm>
            <a:off x="0" y="0"/>
            <a:ext cx="9144000" cy="6858000"/>
          </a:xfrm>
          <a:prstGeom prst="rect">
            <a:avLst/>
          </a:prstGeom>
        </p:spPr>
      </p:pic>
      <p:sp>
        <p:nvSpPr>
          <p:cNvPr id="7" name="文本框 6">
            <a:extLst>
              <a:ext uri="{FF2B5EF4-FFF2-40B4-BE49-F238E27FC236}">
                <a16:creationId xmlns:a16="http://schemas.microsoft.com/office/drawing/2014/main" id="{C60017A2-0C5F-F2D0-6A83-0B0C19BE9D59}"/>
              </a:ext>
            </a:extLst>
          </p:cNvPr>
          <p:cNvSpPr txBox="1"/>
          <p:nvPr/>
        </p:nvSpPr>
        <p:spPr>
          <a:xfrm>
            <a:off x="3027030" y="2387168"/>
            <a:ext cx="3089940" cy="58477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de-DE" altLang="zh-CN" sz="3200" b="1" i="0" u="none" strike="noStrike" kern="1200" cap="none" spc="0" normalizeH="0" baseline="0" noProof="0" dirty="0">
                <a:ln>
                  <a:noFill/>
                </a:ln>
                <a:solidFill>
                  <a:prstClr val="white"/>
                </a:solidFill>
                <a:effectLst/>
                <a:uLnTx/>
                <a:uFillTx/>
                <a:latin typeface="SimHei" panose="02010609060101010101" pitchFamily="49" charset="-122"/>
                <a:ea typeface="SimHei" panose="02010609060101010101" pitchFamily="49" charset="-122"/>
                <a:cs typeface="+mn-cs"/>
              </a:rPr>
              <a:t>2024</a:t>
            </a:r>
            <a:r>
              <a:rPr kumimoji="1" lang="zh-CN" altLang="de-DE" sz="3200" b="1" i="0" u="none" strike="noStrike" kern="1200" cap="none" spc="0" normalizeH="0" baseline="0" noProof="0" dirty="0">
                <a:ln>
                  <a:noFill/>
                </a:ln>
                <a:solidFill>
                  <a:prstClr val="white"/>
                </a:solidFill>
                <a:effectLst/>
                <a:uLnTx/>
                <a:uFillTx/>
                <a:latin typeface="SimHei" panose="02010609060101010101" pitchFamily="49" charset="-122"/>
                <a:ea typeface="SimHei" panose="02010609060101010101" pitchFamily="49" charset="-122"/>
                <a:cs typeface="+mn-cs"/>
              </a:rPr>
              <a:t>年</a:t>
            </a:r>
            <a:r>
              <a:rPr kumimoji="1" lang="en-US" altLang="zh-CN" sz="3200" b="1" dirty="0">
                <a:solidFill>
                  <a:prstClr val="white"/>
                </a:solidFill>
                <a:latin typeface="SimHei" panose="02010609060101010101" pitchFamily="49" charset="-122"/>
                <a:ea typeface="SimHei" panose="02010609060101010101" pitchFamily="49" charset="-122"/>
              </a:rPr>
              <a:t>05</a:t>
            </a:r>
            <a:r>
              <a:rPr kumimoji="1" lang="zh-CN" altLang="en-US" sz="3200" b="1" i="0" u="none" strike="noStrike" kern="1200" cap="none" spc="0" normalizeH="0" baseline="0" noProof="0" dirty="0">
                <a:ln>
                  <a:noFill/>
                </a:ln>
                <a:solidFill>
                  <a:prstClr val="white"/>
                </a:solidFill>
                <a:effectLst/>
                <a:uLnTx/>
                <a:uFillTx/>
                <a:latin typeface="SimHei" panose="02010609060101010101" pitchFamily="49" charset="-122"/>
                <a:ea typeface="SimHei" panose="02010609060101010101" pitchFamily="49" charset="-122"/>
                <a:cs typeface="+mn-cs"/>
              </a:rPr>
              <a:t>月</a:t>
            </a:r>
            <a:r>
              <a:rPr kumimoji="1" lang="de-DE" altLang="zh-CN" sz="3200" b="1" i="0" u="none" strike="noStrike" kern="1200" cap="none" spc="0" normalizeH="0" baseline="0" noProof="0" dirty="0">
                <a:ln>
                  <a:noFill/>
                </a:ln>
                <a:solidFill>
                  <a:prstClr val="white"/>
                </a:solidFill>
                <a:effectLst/>
                <a:uLnTx/>
                <a:uFillTx/>
                <a:latin typeface="SimHei" panose="02010609060101010101" pitchFamily="49" charset="-122"/>
                <a:ea typeface="SimHei" panose="02010609060101010101" pitchFamily="49" charset="-122"/>
                <a:cs typeface="+mn-cs"/>
              </a:rPr>
              <a:t>04</a:t>
            </a:r>
            <a:r>
              <a:rPr kumimoji="1" lang="zh-CN" altLang="en-US" sz="3200" b="1" i="0" u="none" strike="noStrike" kern="1200" cap="none" spc="0" normalizeH="0" baseline="0" noProof="0" dirty="0">
                <a:ln>
                  <a:noFill/>
                </a:ln>
                <a:solidFill>
                  <a:prstClr val="white"/>
                </a:solidFill>
                <a:effectLst/>
                <a:uLnTx/>
                <a:uFillTx/>
                <a:latin typeface="SimHei" panose="02010609060101010101" pitchFamily="49" charset="-122"/>
                <a:ea typeface="SimHei" panose="02010609060101010101" pitchFamily="49" charset="-122"/>
                <a:cs typeface="+mn-cs"/>
              </a:rPr>
              <a:t>日</a:t>
            </a:r>
          </a:p>
        </p:txBody>
      </p:sp>
      <p:sp>
        <p:nvSpPr>
          <p:cNvPr id="8" name="文本框 7">
            <a:extLst>
              <a:ext uri="{FF2B5EF4-FFF2-40B4-BE49-F238E27FC236}">
                <a16:creationId xmlns:a16="http://schemas.microsoft.com/office/drawing/2014/main" id="{31A2C0AA-34BE-D116-AEBC-DC7600DFBF22}"/>
              </a:ext>
            </a:extLst>
          </p:cNvPr>
          <p:cNvSpPr txBox="1"/>
          <p:nvPr/>
        </p:nvSpPr>
        <p:spPr>
          <a:xfrm>
            <a:off x="2600926" y="1243336"/>
            <a:ext cx="3942148" cy="1107996"/>
          </a:xfrm>
          <a:prstGeom prst="rect">
            <a:avLst/>
          </a:prstGeom>
          <a:noFill/>
          <a:ln>
            <a:no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1" lang="zh-CN" altLang="en-US" sz="6600" b="1" i="0" u="none" strike="noStrike" kern="1200" cap="none" spc="0" normalizeH="0" baseline="0" noProof="0">
                <a:ln w="19050" cap="flat">
                  <a:solidFill>
                    <a:prstClr val="white"/>
                  </a:solidFill>
                </a:ln>
                <a:solidFill>
                  <a:srgbClr val="002060"/>
                </a:solidFill>
                <a:effectLst/>
                <a:uLnTx/>
                <a:uFillTx/>
                <a:latin typeface="SimHei" panose="02010609060101010101" pitchFamily="49" charset="-122"/>
                <a:ea typeface="SimHei" panose="02010609060101010101" pitchFamily="49" charset="-122"/>
                <a:cs typeface="+mn-cs"/>
              </a:rPr>
              <a:t>主日崇拜</a:t>
            </a:r>
          </a:p>
        </p:txBody>
      </p:sp>
    </p:spTree>
    <p:extLst>
      <p:ext uri="{BB962C8B-B14F-4D97-AF65-F5344CB8AC3E}">
        <p14:creationId xmlns:p14="http://schemas.microsoft.com/office/powerpoint/2010/main" val="2079972820"/>
      </p:ext>
    </p:extLst>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p>
        </p:txBody>
      </p:sp>
      <p:sp>
        <p:nvSpPr>
          <p:cNvPr id="3" name="TextBox 2"/>
          <p:cNvSpPr txBox="1"/>
          <p:nvPr/>
        </p:nvSpPr>
        <p:spPr>
          <a:xfrm>
            <a:off x="0" y="1155600"/>
            <a:ext cx="9144000" cy="4543200"/>
          </a:xfrm>
          <a:prstGeom prst="rect">
            <a:avLst/>
          </a:prstGeom>
          <a:noFill/>
        </p:spPr>
        <p:txBody>
          <a:bodyPr wrap="square" anchor="ctr">
            <a:spAutoFit/>
          </a:bodyPr>
          <a:lstStyle/>
          <a:p>
            <a:pPr algn="ctr">
              <a:defRPr lang="zh-CN" sz="6600">
                <a:solidFill>
                  <a:srgbClr val="2E75B6"/>
                </a:solidFill>
                <a:latin typeface="黑体"/>
              </a:defRPr>
            </a:pPr>
            <a:r>
              <a:t>活动报告</a:t>
            </a: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活动报告</a:t>
            </a:r>
          </a:p>
        </p:txBody>
      </p:sp>
      <p:sp>
        <p:nvSpPr>
          <p:cNvPr id="3" name="TextBox 2"/>
          <p:cNvSpPr txBox="1"/>
          <p:nvPr/>
        </p:nvSpPr>
        <p:spPr>
          <a:xfrm>
            <a:off x="619200" y="1242000"/>
            <a:ext cx="7848000" cy="5619600"/>
          </a:xfrm>
          <a:prstGeom prst="rect">
            <a:avLst/>
          </a:prstGeom>
          <a:noFill/>
        </p:spPr>
        <p:txBody>
          <a:bodyPr wrap="square">
            <a:spAutoFit/>
          </a:bodyPr>
          <a:lstStyle/>
          <a:p/>
          <a:p>
            <a:pPr>
              <a:spcAft>
                <a:spcPts val="1000"/>
              </a:spcAft>
              <a:defRPr lang="zh-CN" sz="3000">
                <a:latin typeface="黑体"/>
              </a:defRPr>
            </a:pPr>
            <a:r>
              <a:t>1. 2024北德生活营将于5月18-20日在Jugendherberge Uelzen举行，主题是祷告与生活。19号周日当天教会无崇拜，诚请大家一起去Uelzen参与圣灵降临节的主日崇拜。</a:t>
            </a: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五月份金句</a:t>
            </a:r>
          </a:p>
        </p:txBody>
      </p:sp>
      <p:sp>
        <p:nvSpPr>
          <p:cNvPr id="3" name="TextBox 2"/>
          <p:cNvSpPr txBox="1"/>
          <p:nvPr/>
        </p:nvSpPr>
        <p:spPr>
          <a:xfrm>
            <a:off x="619200" y="1620000"/>
            <a:ext cx="7848000" cy="5238000"/>
          </a:xfrm>
          <a:prstGeom prst="rect">
            <a:avLst/>
          </a:prstGeom>
          <a:noFill/>
        </p:spPr>
        <p:txBody>
          <a:bodyPr wrap="square">
            <a:spAutoFit/>
          </a:bodyPr>
          <a:lstStyle/>
          <a:p>
            <a:pPr>
              <a:defRPr lang="zh-CN" sz="3000">
                <a:latin typeface="黑体"/>
              </a:defRPr>
            </a:pPr>
            <a:r>
              <a:t>起初，神创造天地。地是空虚混沌，渊面黑暗；神的灵运行在水面上。</a:t>
            </a:r>
          </a:p>
          <a:p>
            <a:pPr algn="r">
              <a:defRPr lang="zh-CN" sz="3000">
                <a:latin typeface="黑体"/>
              </a:defRPr>
            </a:pPr>
            <a:r>
              <a:t>创世记 1:1-2</a:t>
            </a: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下周事奉名单</a:t>
            </a:r>
          </a:p>
        </p:txBody>
      </p:sp>
      <p:graphicFrame>
        <p:nvGraphicFramePr>
          <p:cNvPr id="3" name="Table 2"/>
          <p:cNvGraphicFramePr>
            <a:graphicFrameLocks noGrp="1"/>
          </p:cNvGraphicFramePr>
          <p:nvPr/>
        </p:nvGraphicFramePr>
        <p:xfrm>
          <a:off x="1731599" y="1702800"/>
          <a:ext cx="5678129" cy="4611600"/>
        </p:xfrm>
        <a:graphic>
          <a:graphicData uri="http://schemas.openxmlformats.org/drawingml/2006/table">
            <a:tbl>
              <a:tblPr firstRow="1" bandRow="1">
                <a:tableStyleId>{5C22544A-7EE6-4342-B048-85BDC9FD1C3A}</a:tableStyleId>
              </a:tblPr>
              <a:tblGrid>
                <a:gridCol w="1571911"/>
                <a:gridCol w="4106218"/>
              </a:tblGrid>
              <a:tr h="576450">
                <a:tc>
                  <a:txBody>
                    <a:bodyPr anchor="ctr"/>
                    <a:lstStyle/>
                    <a:p>
                      <a:pPr algn="ctr">
                        <a:defRPr b="1" lang="zh-CN" sz="2000">
                          <a:latin typeface="黑体"/>
                        </a:defRPr>
                      </a:pPr>
                      <a:r>
                        <a:t>日期</a:t>
                      </a:r>
                    </a:p>
                  </a:txBody>
                  <a:tcPr/>
                </a:tc>
                <a:tc>
                  <a:txBody>
                    <a:bodyPr anchor="ctr"/>
                    <a:lstStyle/>
                    <a:p>
                      <a:pPr algn="ctr">
                        <a:defRPr b="1" lang="zh-CN" sz="2000">
                          <a:latin typeface="黑体"/>
                        </a:defRPr>
                      </a:pPr>
                    </a:p>
                  </a:txBody>
                  <a:tcPr/>
                </a:tc>
              </a:tr>
              <a:tr h="576450">
                <a:tc>
                  <a:txBody>
                    <a:bodyPr anchor="ctr"/>
                    <a:lstStyle/>
                    <a:p>
                      <a:pPr algn="ctr">
                        <a:defRPr lang="zh-CN" sz="2000">
                          <a:latin typeface="黑体"/>
                        </a:defRPr>
                      </a:pPr>
                      <a:r>
                        <a:t>主题</a:t>
                      </a:r>
                    </a:p>
                  </a:txBody>
                  <a:tcPr/>
                </a:tc>
                <a:tc>
                  <a:txBody>
                    <a:bodyPr anchor="ctr"/>
                    <a:lstStyle/>
                    <a:p>
                      <a:pPr algn="ctr">
                        <a:defRPr lang="zh-CN" sz="2000">
                          <a:latin typeface="黑体"/>
                        </a:defRPr>
                      </a:pPr>
                    </a:p>
                  </a:txBody>
                  <a:tcPr/>
                </a:tc>
              </a:tr>
              <a:tr h="576450">
                <a:tc>
                  <a:txBody>
                    <a:bodyPr anchor="ctr"/>
                    <a:lstStyle/>
                    <a:p>
                      <a:pPr algn="ctr">
                        <a:defRPr lang="zh-CN" sz="2000">
                          <a:latin typeface="黑体"/>
                        </a:defRPr>
                      </a:pPr>
                      <a:r>
                        <a:t>证道</a:t>
                      </a:r>
                    </a:p>
                  </a:txBody>
                  <a:tcPr/>
                </a:tc>
                <a:tc>
                  <a:txBody>
                    <a:bodyPr anchor="ctr"/>
                    <a:lstStyle/>
                    <a:p>
                      <a:pPr algn="ctr">
                        <a:defRPr lang="zh-CN" sz="2000">
                          <a:latin typeface="黑体"/>
                        </a:defRPr>
                      </a:pPr>
                      <a:r>
                        <a:t>牧师</a:t>
                      </a:r>
                    </a:p>
                  </a:txBody>
                  <a:tcPr/>
                </a:tc>
              </a:tr>
              <a:tr h="576450">
                <a:tc>
                  <a:txBody>
                    <a:bodyPr anchor="ctr"/>
                    <a:lstStyle/>
                    <a:p>
                      <a:pPr algn="ctr">
                        <a:defRPr lang="zh-CN" sz="2000">
                          <a:latin typeface="黑体"/>
                        </a:defRPr>
                      </a:pPr>
                      <a:r>
                        <a:t>经文</a:t>
                      </a:r>
                    </a:p>
                  </a:txBody>
                  <a:tcPr/>
                </a:tc>
                <a:tc>
                  <a:txBody>
                    <a:bodyPr anchor="ctr"/>
                    <a:lstStyle/>
                    <a:p>
                      <a:pPr algn="ctr">
                        <a:defRPr lang="zh-CN" sz="2000">
                          <a:latin typeface="黑体"/>
                        </a:defRPr>
                      </a:pPr>
                    </a:p>
                  </a:txBody>
                  <a:tcPr/>
                </a:tc>
              </a:tr>
              <a:tr h="576450">
                <a:tc>
                  <a:txBody>
                    <a:bodyPr anchor="ctr"/>
                    <a:lstStyle/>
                    <a:p>
                      <a:pPr algn="ctr">
                        <a:defRPr lang="zh-CN" sz="2000">
                          <a:latin typeface="黑体"/>
                        </a:defRPr>
                      </a:pPr>
                      <a:r>
                        <a:t>司会</a:t>
                      </a:r>
                    </a:p>
                  </a:txBody>
                  <a:tcPr/>
                </a:tc>
                <a:tc>
                  <a:txBody>
                    <a:bodyPr anchor="ctr"/>
                    <a:lstStyle/>
                    <a:p>
                      <a:pPr algn="ctr">
                        <a:defRPr lang="zh-CN" sz="2000">
                          <a:latin typeface="黑体"/>
                        </a:defRPr>
                      </a:pPr>
                      <a:r>
                        <a:t>弟兄</a:t>
                      </a:r>
                    </a:p>
                  </a:txBody>
                  <a:tcPr/>
                </a:tc>
              </a:tr>
              <a:tr h="576450">
                <a:tc>
                  <a:txBody>
                    <a:bodyPr anchor="ctr"/>
                    <a:lstStyle/>
                    <a:p>
                      <a:pPr algn="ctr">
                        <a:defRPr lang="zh-CN" sz="2000">
                          <a:latin typeface="黑体"/>
                        </a:defRPr>
                      </a:pPr>
                      <a:r>
                        <a:t>PPT</a:t>
                      </a:r>
                    </a:p>
                  </a:txBody>
                  <a:tcPr/>
                </a:tc>
                <a:tc>
                  <a:txBody>
                    <a:bodyPr anchor="ctr"/>
                    <a:lstStyle/>
                    <a:p>
                      <a:pPr algn="ctr">
                        <a:defRPr lang="zh-CN" sz="2000">
                          <a:latin typeface="黑体"/>
                        </a:defRPr>
                      </a:pPr>
                      <a:r>
                        <a:t>弟兄</a:t>
                      </a:r>
                    </a:p>
                  </a:txBody>
                  <a:tcPr/>
                </a:tc>
              </a:tr>
              <a:tr h="576450">
                <a:tc>
                  <a:txBody>
                    <a:bodyPr anchor="ctr"/>
                    <a:lstStyle/>
                    <a:p>
                      <a:pPr algn="ctr">
                        <a:defRPr lang="zh-CN" sz="2000">
                          <a:latin typeface="黑体"/>
                        </a:defRPr>
                      </a:pPr>
                      <a:r>
                        <a:t>接待</a:t>
                      </a:r>
                    </a:p>
                  </a:txBody>
                  <a:tcPr/>
                </a:tc>
                <a:tc>
                  <a:txBody>
                    <a:bodyPr anchor="ctr"/>
                    <a:lstStyle/>
                    <a:p>
                      <a:pPr algn="ctr">
                        <a:defRPr lang="zh-CN" sz="2000">
                          <a:latin typeface="黑体"/>
                        </a:defRPr>
                      </a:pPr>
                      <a:r>
                        <a:t>弟兄</a:t>
                      </a:r>
                    </a:p>
                  </a:txBody>
                  <a:tcPr/>
                </a:tc>
              </a:tr>
              <a:tr h="576450">
                <a:tc>
                  <a:txBody>
                    <a:bodyPr anchor="ctr"/>
                    <a:lstStyle/>
                    <a:p>
                      <a:pPr algn="ctr">
                        <a:defRPr lang="zh-CN" sz="2000">
                          <a:latin typeface="黑体"/>
                        </a:defRPr>
                      </a:pPr>
                      <a:r>
                        <a:t>儿童主日学</a:t>
                      </a:r>
                    </a:p>
                  </a:txBody>
                  <a:tcPr/>
                </a:tc>
                <a:tc>
                  <a:txBody>
                    <a:bodyPr anchor="ctr"/>
                    <a:lstStyle/>
                    <a:p>
                      <a:pPr algn="ctr">
                        <a:defRPr lang="zh-CN" sz="2000">
                          <a:latin typeface="黑体"/>
                        </a:defRPr>
                      </a:pPr>
                      <a:r>
                        <a:t>弟兄</a:t>
                      </a:r>
                    </a:p>
                  </a:txBody>
                  <a:tcPr/>
                </a:tc>
              </a:tr>
            </a:tbl>
          </a:graphicData>
        </a:graphic>
      </p:graphicFrame>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欢迎</a:t>
            </a:r>
          </a:p>
        </p:txBody>
      </p:sp>
      <p:sp>
        <p:nvSpPr>
          <p:cNvPr id="3" name="TextBox 2"/>
          <p:cNvSpPr txBox="1"/>
          <p:nvPr/>
        </p:nvSpPr>
        <p:spPr>
          <a:xfrm>
            <a:off x="0" y="1155600"/>
            <a:ext cx="9144000" cy="4543200"/>
          </a:xfrm>
          <a:prstGeom prst="rect">
            <a:avLst/>
          </a:prstGeom>
          <a:noFill/>
        </p:spPr>
        <p:txBody>
          <a:bodyPr wrap="square" anchor="ctr">
            <a:spAutoFit/>
          </a:bodyPr>
          <a:lstStyle/>
          <a:p>
            <a:pPr algn="ctr">
              <a:defRPr lang="zh-CN" sz="3200">
                <a:latin typeface="黑体"/>
              </a:defRPr>
            </a:pPr>
            <a:r>
              <a:rPr lang="zh-CN" sz="4200">
                <a:latin typeface="华文细黑"/>
              </a:rPr>
              <a:t>新朋友自我介绍</a:t>
            </a:r>
            <a:br/>
            <a:br/>
            <a:r>
              <a:rPr>
                <a:solidFill>
                  <a:srgbClr val="CC0000"/>
                </a:solidFill>
              </a:rPr>
              <a:t>欢迎你来到我们中间</a:t>
            </a:r>
            <a:br/>
            <a:r>
              <a:rPr>
                <a:solidFill>
                  <a:srgbClr val="CC0000"/>
                </a:solidFill>
              </a:rPr>
              <a:t>不莱梅华人基督教会热烈欢迎你</a:t>
            </a: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欢迎歌</a:t>
            </a:r>
          </a:p>
        </p:txBody>
      </p:sp>
      <p:sp>
        <p:nvSpPr>
          <p:cNvPr id="3" name="TextBox 2"/>
          <p:cNvSpPr txBox="1"/>
          <p:nvPr/>
        </p:nvSpPr>
        <p:spPr>
          <a:xfrm>
            <a:off x="0" y="1155600"/>
            <a:ext cx="9144000" cy="4543200"/>
          </a:xfrm>
          <a:prstGeom prst="rect">
            <a:avLst/>
          </a:prstGeom>
          <a:noFill/>
        </p:spPr>
        <p:txBody>
          <a:bodyPr wrap="square" anchor="ctr">
            <a:spAutoFit/>
          </a:bodyPr>
          <a:lstStyle/>
          <a:p>
            <a:pPr algn="ctr">
              <a:defRPr lang="zh-CN" sz="4200">
                <a:latin typeface="黑体"/>
              </a:defRPr>
            </a:pPr>
            <a:r>
              <a:t>我们欢迎你 真欢迎你</a:t>
            </a:r>
            <a:br/>
            <a:r>
              <a:t>在主里诚心欢迎</a:t>
            </a:r>
            <a:br/>
            <a:r>
              <a:t>哈利路亚</a:t>
            </a:r>
            <a:br/>
            <a:r>
              <a:t>我们欢迎你 真欢迎你</a:t>
            </a:r>
            <a:br/>
            <a:r>
              <a:t>在主里诚心欢迎</a:t>
            </a:r>
          </a:p>
        </p:txBody>
      </p:sp>
      <p:pic>
        <p:nvPicPr>
          <p:cNvPr id="4" name="欢迎歌.mp3">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4"/>
          <a:stretch>
            <a:fillRect/>
          </a:stretch>
        </p:blipFill>
        <p:spPr>
          <a:xfrm>
            <a:off x="7250400" y="6044400"/>
            <a:ext cx="1800000" cy="820799"/>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齐唱</a:t>
            </a:r>
          </a:p>
        </p:txBody>
      </p:sp>
      <p:sp>
        <p:nvSpPr>
          <p:cNvPr id="3" name="TextBox 2"/>
          <p:cNvSpPr txBox="1"/>
          <p:nvPr/>
        </p:nvSpPr>
        <p:spPr>
          <a:xfrm>
            <a:off x="0" y="1155600"/>
            <a:ext cx="9144000" cy="4543200"/>
          </a:xfrm>
          <a:prstGeom prst="rect">
            <a:avLst/>
          </a:prstGeom>
          <a:noFill/>
        </p:spPr>
        <p:txBody>
          <a:bodyPr wrap="square" anchor="ctr">
            <a:spAutoFit/>
          </a:bodyPr>
          <a:lstStyle/>
          <a:p>
            <a:pPr algn="ctr">
              <a:defRPr lang="zh-CN" sz="6600">
                <a:latin typeface="黑体"/>
              </a:defRPr>
            </a:pPr>
            <a:r>
              <a:t>三一颂</a:t>
            </a: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三一颂</a:t>
            </a:r>
          </a:p>
        </p:txBody>
      </p:sp>
      <p:sp>
        <p:nvSpPr>
          <p:cNvPr id="3" name="TextBox 2"/>
          <p:cNvSpPr txBox="1"/>
          <p:nvPr/>
        </p:nvSpPr>
        <p:spPr>
          <a:xfrm>
            <a:off x="0" y="1324800"/>
            <a:ext cx="9144000" cy="4352400"/>
          </a:xfrm>
          <a:prstGeom prst="rect">
            <a:avLst/>
          </a:prstGeom>
          <a:noFill/>
        </p:spPr>
        <p:txBody>
          <a:bodyPr wrap="square">
            <a:spAutoFit/>
          </a:bodyPr>
          <a:lstStyle/>
          <a:p>
            <a:pPr algn="ctr">
              <a:defRPr lang="zh-CN" sz="4800">
                <a:latin typeface="黑体"/>
              </a:defRPr>
            </a:pPr>
            <a:r>
              <a:t>赞美天父爱世慈仁</a:t>
            </a:r>
            <a:br/>
            <a:r>
              <a:t>赞美耶稣代赎洪恩</a:t>
            </a:r>
            <a:br/>
            <a:r>
              <a:t>赞美圣灵开我茅塞</a:t>
            </a:r>
            <a:br/>
            <a:r>
              <a:t>赞美三位合一真神</a:t>
            </a:r>
            <a:br/>
            <a:r>
              <a:t>阿们</a:t>
            </a:r>
          </a:p>
        </p:txBody>
      </p:sp>
      <p:pic>
        <p:nvPicPr>
          <p:cNvPr id="4" name="三一颂.mp3">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4"/>
          <a:stretch>
            <a:fillRect/>
          </a:stretch>
        </p:blipFill>
        <p:spPr>
          <a:xfrm>
            <a:off x="7250400" y="6044400"/>
            <a:ext cx="1800000" cy="820799"/>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祝福</a:t>
            </a:r>
          </a:p>
        </p:txBody>
      </p:sp>
      <p:sp>
        <p:nvSpPr>
          <p:cNvPr id="3" name="TextBox 2"/>
          <p:cNvSpPr txBox="1"/>
          <p:nvPr/>
        </p:nvSpPr>
        <p:spPr>
          <a:xfrm>
            <a:off x="0" y="1155600"/>
            <a:ext cx="9144000" cy="4543200"/>
          </a:xfrm>
          <a:prstGeom prst="rect">
            <a:avLst/>
          </a:prstGeom>
          <a:noFill/>
        </p:spPr>
        <p:txBody>
          <a:bodyPr wrap="square" anchor="ctr">
            <a:spAutoFit/>
          </a:bodyPr>
          <a:lstStyle/>
          <a:p>
            <a:pPr algn="ctr">
              <a:defRPr lang="zh-CN" sz="6600">
                <a:latin typeface="黑体"/>
              </a:defRPr>
            </a:pPr>
            <a:r>
              <a:t>牧师祝福</a:t>
            </a: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阿们颂</a:t>
            </a:r>
          </a:p>
        </p:txBody>
      </p:sp>
      <p:sp>
        <p:nvSpPr>
          <p:cNvPr id="3" name="TextBox 2"/>
          <p:cNvSpPr txBox="1"/>
          <p:nvPr/>
        </p:nvSpPr>
        <p:spPr>
          <a:xfrm>
            <a:off x="0" y="1324800"/>
            <a:ext cx="9144000" cy="4352400"/>
          </a:xfrm>
          <a:prstGeom prst="rect">
            <a:avLst/>
          </a:prstGeom>
          <a:noFill/>
        </p:spPr>
        <p:txBody>
          <a:bodyPr wrap="square">
            <a:spAutoFit/>
          </a:bodyPr>
          <a:lstStyle/>
          <a:p>
            <a:pPr algn="ctr">
              <a:defRPr lang="zh-CN" sz="4800">
                <a:latin typeface="黑体"/>
              </a:defRPr>
            </a:pPr>
            <a:r>
              <a:t>阿 们</a:t>
            </a:r>
            <a:br/>
            <a:r>
              <a:t>阿 们</a:t>
            </a:r>
            <a:br/>
            <a:r>
              <a:t>阿 们</a:t>
            </a:r>
            <a:br/>
            <a:r>
              <a:t>阿 们</a:t>
            </a:r>
          </a:p>
        </p:txBody>
      </p:sp>
      <p:pic>
        <p:nvPicPr>
          <p:cNvPr id="4" name="阿们颂.mp3">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4"/>
          <a:stretch>
            <a:fillRect/>
          </a:stretch>
        </p:blipFill>
        <p:spPr>
          <a:xfrm>
            <a:off x="7250400" y="6044400"/>
            <a:ext cx="1800000" cy="820799"/>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56F06C04-D56C-0950-9CF6-81268DF251DB}"/>
              </a:ext>
            </a:extLst>
          </p:cNvPr>
          <p:cNvSpPr txBox="1">
            <a:spLocks/>
          </p:cNvSpPr>
          <p:nvPr/>
        </p:nvSpPr>
        <p:spPr bwMode="auto">
          <a:xfrm>
            <a:off x="0" y="1156678"/>
            <a:ext cx="9143999" cy="4544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anchor="ctr"/>
          <a:lstStyle>
            <a:lvl1pPr algn="just">
              <a:lnSpc>
                <a:spcPct val="90000"/>
              </a:lnSpc>
              <a:spcBef>
                <a:spcPts val="1000"/>
              </a:spcBef>
              <a:buFont typeface="Arial" panose="020B0604020202020204" pitchFamily="34" charset="0"/>
              <a:defRPr sz="4200">
                <a:solidFill>
                  <a:schemeClr val="tx1"/>
                </a:solidFill>
                <a:latin typeface="SimHei" panose="02010609060101010101" pitchFamily="49" charset="-122"/>
                <a:ea typeface="SimHei" panose="02010609060101010101" pitchFamily="49"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9pPr>
          </a:lstStyle>
          <a:p>
            <a:pPr algn="ctr" eaLnBrk="1" hangingPunct="1"/>
            <a:r>
              <a:rPr lang="zh-CN" altLang="de-DE" sz="6600" b="0">
                <a:solidFill>
                  <a:srgbClr val="000000"/>
                </a:solidFill>
              </a:rPr>
              <a:t>主在圣殿中</a:t>
            </a:r>
            <a:endParaRPr lang="en-US" altLang="zh-CN" sz="6600" b="0" dirty="0">
              <a:solidFill>
                <a:srgbClr val="000000"/>
              </a:solidFill>
            </a:endParaRPr>
          </a:p>
        </p:txBody>
      </p:sp>
      <p:sp>
        <p:nvSpPr>
          <p:cNvPr id="4" name="Titel 1">
            <a:extLst>
              <a:ext uri="{FF2B5EF4-FFF2-40B4-BE49-F238E27FC236}">
                <a16:creationId xmlns:a16="http://schemas.microsoft.com/office/drawing/2014/main" id="{E9AC96F1-9586-B830-BCFF-0244AAE6755A}"/>
              </a:ext>
            </a:extLst>
          </p:cNvPr>
          <p:cNvSpPr txBox="1">
            <a:spLocks/>
          </p:cNvSpPr>
          <p:nvPr/>
        </p:nvSpPr>
        <p:spPr bwMode="auto">
          <a:xfrm>
            <a:off x="1046747" y="0"/>
            <a:ext cx="6629709" cy="1106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gn="just">
              <a:lnSpc>
                <a:spcPct val="90000"/>
              </a:lnSpc>
              <a:spcBef>
                <a:spcPts val="1000"/>
              </a:spcBef>
              <a:buFont typeface="Arial" panose="020B0604020202020204" pitchFamily="34" charset="0"/>
              <a:defRPr sz="4200">
                <a:solidFill>
                  <a:schemeClr val="tx1"/>
                </a:solidFill>
                <a:latin typeface="SimHei" panose="02010609060101010101" pitchFamily="49" charset="-122"/>
                <a:ea typeface="SimHei" panose="02010609060101010101" pitchFamily="49"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SimSun"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SimSun"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SimSun" panose="02010600030101010101" pitchFamily="2" charset="-122"/>
              </a:defRPr>
            </a:lvl9pPr>
          </a:lstStyle>
          <a:p>
            <a:pPr algn="l" eaLnBrk="1" hangingPunct="1">
              <a:spcBef>
                <a:spcPct val="0"/>
              </a:spcBef>
              <a:buFontTx/>
              <a:buNone/>
            </a:pPr>
            <a:r>
              <a:rPr lang="zh-CN" altLang="de-DE" b="0">
                <a:solidFill>
                  <a:schemeClr val="accent5">
                    <a:lumMod val="75000"/>
                  </a:schemeClr>
                </a:solidFill>
              </a:rPr>
              <a:t>主在圣殿中</a:t>
            </a:r>
            <a:endParaRPr lang="de-DE" altLang="zh-CN" b="0">
              <a:solidFill>
                <a:schemeClr val="accent5">
                  <a:lumMod val="75000"/>
                </a:schemeClr>
              </a:solidFill>
            </a:endParaRPr>
          </a:p>
        </p:txBody>
      </p:sp>
    </p:spTree>
    <p:extLst>
      <p:ext uri="{BB962C8B-B14F-4D97-AF65-F5344CB8AC3E}">
        <p14:creationId xmlns:p14="http://schemas.microsoft.com/office/powerpoint/2010/main" val="2317939123"/>
      </p:ext>
    </p:extLst>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p>
        </p:txBody>
      </p:sp>
      <p:pic>
        <p:nvPicPr>
          <p:cNvPr id="3" name="Picture 2" descr="默祷.jpg"/>
          <p:cNvPicPr>
            <a:picLocks noChangeAspect="1"/>
          </p:cNvPicPr>
          <p:nvPr/>
        </p:nvPicPr>
        <p:blipFill>
          <a:blip r:embed="rId2"/>
          <a:stretch>
            <a:fillRect/>
          </a:stretch>
        </p:blipFill>
        <p:spPr>
          <a:xfrm>
            <a:off x="0" y="0"/>
            <a:ext cx="9144000" cy="6858000"/>
          </a:xfrm>
          <a:prstGeom prst="rect">
            <a:avLst/>
          </a:prstGeom>
        </p:spPr>
      </p:pic>
      <p:pic>
        <p:nvPicPr>
          <p:cNvPr id="4" name="默祷.mp3">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5"/>
          <a:stretch>
            <a:fillRect/>
          </a:stretch>
        </p:blipFill>
        <p:spPr>
          <a:xfrm>
            <a:off x="7250400" y="6044400"/>
            <a:ext cx="1800000" cy="820799"/>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p>
        </p:txBody>
      </p:sp>
      <p:pic>
        <p:nvPicPr>
          <p:cNvPr id="3" name="Picture 2" descr="image.jpg"/>
          <p:cNvPicPr>
            <a:picLocks noChangeAspect="1"/>
          </p:cNvPicPr>
          <p:nvPr/>
        </p:nvPicPr>
        <p:blipFill>
          <a:blip r:embed="rId2"/>
          <a:stretch>
            <a:fillRect/>
          </a:stretch>
        </p:blipFill>
        <p:spPr>
          <a:xfrm>
            <a:off x="0" y="0"/>
            <a:ext cx="9144000" cy="6858000"/>
          </a:xfrm>
          <a:prstGeom prst="rect">
            <a:avLst/>
          </a:prstGeom>
        </p:spPr>
      </p:pic>
      <p:sp>
        <p:nvSpPr>
          <p:cNvPr id="4" name="TextBox 3"/>
          <p:cNvSpPr txBox="1"/>
          <p:nvPr/>
        </p:nvSpPr>
        <p:spPr>
          <a:xfrm>
            <a:off x="2602800" y="1638000"/>
            <a:ext cx="3941999" cy="1108800"/>
          </a:xfrm>
          <a:prstGeom prst="rect">
            <a:avLst/>
          </a:prstGeom>
          <a:noFill/>
        </p:spPr>
        <p:txBody>
          <a:bodyPr wrap="square">
            <a:spAutoFit/>
          </a:bodyPr>
          <a:lstStyle/>
          <a:p>
            <a:pPr algn="ctr">
              <a:defRPr lang="zh-CN" sz="6600" b="1">
                <a:latin typeface="黑体"/>
              </a:defRPr>
            </a:pPr>
            <a:r>
              <a:t>祷告会</a:t>
            </a: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祷告事项：世界及社会</a:t>
            </a:r>
          </a:p>
        </p:txBody>
      </p:sp>
      <p:sp>
        <p:nvSpPr>
          <p:cNvPr id="3" name="TextBox 2"/>
          <p:cNvSpPr txBox="1"/>
          <p:nvPr/>
        </p:nvSpPr>
        <p:spPr>
          <a:xfrm>
            <a:off x="619200" y="1242000"/>
            <a:ext cx="7848000" cy="5619600"/>
          </a:xfrm>
          <a:prstGeom prst="rect">
            <a:avLst/>
          </a:prstGeom>
          <a:noFill/>
        </p:spPr>
        <p:txBody>
          <a:bodyPr wrap="square">
            <a:spAutoFit/>
          </a:bodyPr>
          <a:lstStyle/>
          <a:p/>
          <a:p>
            <a:pPr>
              <a:spcAft>
                <a:spcPts val="1000"/>
              </a:spcAft>
              <a:defRPr lang="zh-CN" sz="3000">
                <a:latin typeface="黑体"/>
              </a:defRPr>
            </a:pPr>
            <a:r>
              <a:t>1. 请为世界和平祷告。为仍在和即将处在战火中的国家和地区祷告，为各方的领导人祷告，求神让他们了解神的真理与和平，并被圣灵改变，让他们领导他们的国家走和平而非战争的道路。求圣灵运行在这片土地上，求神让福音能够被分享和接受。</a:t>
            </a: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祷告事项：世界及社会</a:t>
            </a:r>
          </a:p>
        </p:txBody>
      </p:sp>
      <p:sp>
        <p:nvSpPr>
          <p:cNvPr id="3" name="TextBox 2"/>
          <p:cNvSpPr txBox="1"/>
          <p:nvPr/>
        </p:nvSpPr>
        <p:spPr>
          <a:xfrm>
            <a:off x="619200" y="1242000"/>
            <a:ext cx="7848000" cy="5619600"/>
          </a:xfrm>
          <a:prstGeom prst="rect">
            <a:avLst/>
          </a:prstGeom>
          <a:noFill/>
        </p:spPr>
        <p:txBody>
          <a:bodyPr wrap="square">
            <a:spAutoFit/>
          </a:bodyPr>
          <a:lstStyle/>
          <a:p/>
          <a:p>
            <a:pPr>
              <a:spcAft>
                <a:spcPts val="1000"/>
              </a:spcAft>
              <a:defRPr lang="zh-CN" sz="3000">
                <a:latin typeface="黑体"/>
              </a:defRPr>
            </a:pPr>
            <a:r>
              <a:t>2. 继续为世界各地受逼迫的基督徒祷告。求神让祂的儿女刚强壮胆，求神与祂的子民同在，并将苦难的经历化作祝福，让他们广传福音，荣耀基督的圣名。</a:t>
            </a: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祷告事项：教会及个人</a:t>
            </a:r>
          </a:p>
        </p:txBody>
      </p:sp>
      <p:sp>
        <p:nvSpPr>
          <p:cNvPr id="3" name="TextBox 2"/>
          <p:cNvSpPr txBox="1"/>
          <p:nvPr/>
        </p:nvSpPr>
        <p:spPr>
          <a:xfrm>
            <a:off x="619200" y="1242000"/>
            <a:ext cx="7848000" cy="5619600"/>
          </a:xfrm>
          <a:prstGeom prst="rect">
            <a:avLst/>
          </a:prstGeom>
          <a:noFill/>
        </p:spPr>
        <p:txBody>
          <a:bodyPr wrap="square">
            <a:spAutoFit/>
          </a:bodyPr>
          <a:lstStyle/>
          <a:p/>
          <a:p>
            <a:pPr>
              <a:spcAft>
                <a:spcPts val="1000"/>
              </a:spcAft>
              <a:defRPr lang="zh-CN" sz="3000">
                <a:latin typeface="黑体"/>
              </a:defRPr>
            </a:pPr>
            <a:r>
              <a:t>1. 请为北德生活营祷告，求神带领一切的筹备工作、营会的流程，求神赐上头来的智慧给讲道的牧者，恩膏牧者的口，并借此触动每位参会人员，让每位弟兄姐妹灵命更加长进，让慕道朋友认识并接受福音，成为神的儿女。</a:t>
            </a: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祷告事项：教会及个人</a:t>
            </a:r>
          </a:p>
        </p:txBody>
      </p:sp>
      <p:sp>
        <p:nvSpPr>
          <p:cNvPr id="3" name="TextBox 2"/>
          <p:cNvSpPr txBox="1"/>
          <p:nvPr/>
        </p:nvSpPr>
        <p:spPr>
          <a:xfrm>
            <a:off x="619200" y="1242000"/>
            <a:ext cx="7848000" cy="5619600"/>
          </a:xfrm>
          <a:prstGeom prst="rect">
            <a:avLst/>
          </a:prstGeom>
          <a:noFill/>
        </p:spPr>
        <p:txBody>
          <a:bodyPr wrap="square">
            <a:spAutoFit/>
          </a:bodyPr>
          <a:lstStyle/>
          <a:p/>
          <a:p>
            <a:pPr>
              <a:spcAft>
                <a:spcPts val="1000"/>
              </a:spcAft>
              <a:defRPr lang="zh-CN" sz="3000">
                <a:latin typeface="黑体"/>
              </a:defRPr>
            </a:pPr>
            <a:r>
              <a:t>2. 请继续为患病的弟兄姐妹及其家人祷告，求神亲自医治，给患病者力量和勇气，安慰他们的家人，帮助他们照顾病人。让病人病情尽快好转，恢复力量和健康。</a:t>
            </a:r>
          </a:p>
          <a:p>
            <a:pPr>
              <a:spcAft>
                <a:spcPts val="1000"/>
              </a:spcAft>
              <a:defRPr lang="zh-CN" sz="3000">
                <a:latin typeface="黑体"/>
              </a:defRPr>
            </a:pPr>
            <a:r>
              <a:t>3. 请为教会的执事及牧者祷告。求神带领帮助他们，用爱心和信心服事教会，并带领教会的众弟兄姊妹，同心合一，荣神益人，广传福音。</a:t>
            </a: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祷告事项：教会及个人</a:t>
            </a:r>
          </a:p>
        </p:txBody>
      </p:sp>
      <p:sp>
        <p:nvSpPr>
          <p:cNvPr id="3" name="TextBox 2"/>
          <p:cNvSpPr txBox="1"/>
          <p:nvPr/>
        </p:nvSpPr>
        <p:spPr>
          <a:xfrm>
            <a:off x="619200" y="1242000"/>
            <a:ext cx="7848000" cy="5619600"/>
          </a:xfrm>
          <a:prstGeom prst="rect">
            <a:avLst/>
          </a:prstGeom>
          <a:noFill/>
        </p:spPr>
        <p:txBody>
          <a:bodyPr wrap="square">
            <a:spAutoFit/>
          </a:bodyPr>
          <a:lstStyle/>
          <a:p/>
          <a:p>
            <a:pPr>
              <a:spcAft>
                <a:spcPts val="1000"/>
              </a:spcAft>
              <a:defRPr lang="zh-CN" sz="3000">
                <a:latin typeface="黑体"/>
              </a:defRPr>
            </a:pPr>
            <a:r>
              <a:t>4. 求神保守与看顾教会的每一位弟兄姊妹，帮助我们跟神建立亲密的关系，做虔诚的祷告者，也渴慕神的话语。帮助我们学习谦卑并渴慕圣洁，合神心意，为主做美好的见证。</a:t>
            </a: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祷告事项：教会及个人</a:t>
            </a:r>
          </a:p>
        </p:txBody>
      </p:sp>
      <p:sp>
        <p:nvSpPr>
          <p:cNvPr id="3" name="TextBox 2"/>
          <p:cNvSpPr txBox="1"/>
          <p:nvPr/>
        </p:nvSpPr>
        <p:spPr>
          <a:xfrm>
            <a:off x="619200" y="1242000"/>
            <a:ext cx="7848000" cy="5619600"/>
          </a:xfrm>
          <a:prstGeom prst="rect">
            <a:avLst/>
          </a:prstGeom>
          <a:noFill/>
        </p:spPr>
        <p:txBody>
          <a:bodyPr wrap="square">
            <a:spAutoFit/>
          </a:bodyPr>
          <a:lstStyle/>
          <a:p/>
          <a:p>
            <a:pPr>
              <a:spcAft>
                <a:spcPts val="1000"/>
              </a:spcAft>
              <a:defRPr lang="zh-CN" sz="3000">
                <a:latin typeface="黑体"/>
              </a:defRPr>
            </a:pPr>
            <a:r>
              <a:t>5. 请为教会的各项事工祷告。愿圣灵引导感动弟兄姊妹积极参与教会的各项侍奉，特别是福音宣教事工，求神帮助教会成为不莱梅及周边地区福音的管道，爱的出口，让在这里的华人朋友都有机会接触福音。</a:t>
            </a: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祷告事项：教会及个人</a:t>
            </a:r>
          </a:p>
        </p:txBody>
      </p:sp>
      <p:sp>
        <p:nvSpPr>
          <p:cNvPr id="3" name="TextBox 2"/>
          <p:cNvSpPr txBox="1"/>
          <p:nvPr/>
        </p:nvSpPr>
        <p:spPr>
          <a:xfrm>
            <a:off x="619200" y="1242000"/>
            <a:ext cx="7848000" cy="5619600"/>
          </a:xfrm>
          <a:prstGeom prst="rect">
            <a:avLst/>
          </a:prstGeom>
          <a:noFill/>
        </p:spPr>
        <p:txBody>
          <a:bodyPr wrap="square">
            <a:spAutoFit/>
          </a:bodyPr>
          <a:lstStyle/>
          <a:p/>
          <a:p>
            <a:pPr>
              <a:spcAft>
                <a:spcPts val="1000"/>
              </a:spcAft>
              <a:defRPr lang="zh-CN" sz="3000">
                <a:latin typeface="黑体"/>
              </a:defRPr>
            </a:pPr>
            <a:r>
              <a:t>6. 请为教会的诗班祷告，特别为带领诗班的负责人祷告，求主赐给他们智慧及爱心，帮助他们教导组织诗班各项事工，求主保守诗班员彼此相爱，在事奉中追求和睦，一同长进，让诗班透过音乐传扬福音，领人归主。</a:t>
            </a: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祷告事项：教会及个人</a:t>
            </a:r>
          </a:p>
        </p:txBody>
      </p:sp>
      <p:sp>
        <p:nvSpPr>
          <p:cNvPr id="3" name="TextBox 2"/>
          <p:cNvSpPr txBox="1"/>
          <p:nvPr/>
        </p:nvSpPr>
        <p:spPr>
          <a:xfrm>
            <a:off x="619200" y="1242000"/>
            <a:ext cx="7848000" cy="5619600"/>
          </a:xfrm>
          <a:prstGeom prst="rect">
            <a:avLst/>
          </a:prstGeom>
          <a:noFill/>
        </p:spPr>
        <p:txBody>
          <a:bodyPr wrap="square">
            <a:spAutoFit/>
          </a:bodyPr>
          <a:lstStyle/>
          <a:p/>
          <a:p>
            <a:pPr>
              <a:spcAft>
                <a:spcPts val="1000"/>
              </a:spcAft>
              <a:defRPr lang="zh-CN" sz="3000">
                <a:latin typeface="黑体"/>
              </a:defRPr>
            </a:pPr>
            <a:r>
              <a:t>7. 请为近期有回国行程和已经在国内的弟兄姊妹祷告。愿神看顾他们的脚步，保守他们在国内的时间，赐他们出入有平安。愿神赐福他们与国内的亲人朋友相聚的时间并有机会向他们分享福音。</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主在圣殿中</a:t>
            </a:r>
          </a:p>
        </p:txBody>
      </p:sp>
      <p:sp>
        <p:nvSpPr>
          <p:cNvPr id="3" name="TextBox 2"/>
          <p:cNvSpPr txBox="1"/>
          <p:nvPr/>
        </p:nvSpPr>
        <p:spPr>
          <a:xfrm>
            <a:off x="1198800" y="1620000"/>
            <a:ext cx="6742800" cy="5216400"/>
          </a:xfrm>
          <a:prstGeom prst="rect">
            <a:avLst/>
          </a:prstGeom>
          <a:noFill/>
        </p:spPr>
        <p:txBody>
          <a:bodyPr wrap="square">
            <a:spAutoFit/>
          </a:bodyPr>
          <a:lstStyle/>
          <a:p>
            <a:pPr algn="ctr">
              <a:defRPr lang="zh-CN" sz="4800">
                <a:latin typeface="黑体"/>
              </a:defRPr>
            </a:pPr>
            <a:r>
              <a:t>主在圣殿中</a:t>
            </a:r>
            <a:br/>
            <a:r>
              <a:t>主在圣殿中</a:t>
            </a:r>
            <a:br/>
            <a:r>
              <a:t>普天下的人</a:t>
            </a:r>
            <a:br/>
            <a:r>
              <a:t>在主面前都应当肃静</a:t>
            </a:r>
            <a:br/>
            <a:r>
              <a:t>肃静 肃静 应当肃静</a:t>
            </a:r>
            <a:br/>
            <a:r>
              <a:t>阿们</a:t>
            </a:r>
          </a:p>
        </p:txBody>
      </p:sp>
      <p:pic>
        <p:nvPicPr>
          <p:cNvPr id="4" name="主在圣殿中.mp3">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4"/>
          <a:stretch>
            <a:fillRect/>
          </a:stretch>
        </p:blipFill>
        <p:spPr>
          <a:xfrm>
            <a:off x="7250400" y="6044400"/>
            <a:ext cx="1800000" cy="820799"/>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宣召</a:t>
            </a:r>
          </a:p>
        </p:txBody>
      </p:sp>
      <p:sp>
        <p:nvSpPr>
          <p:cNvPr id="3" name="TextBox 2"/>
          <p:cNvSpPr txBox="1"/>
          <p:nvPr/>
        </p:nvSpPr>
        <p:spPr>
          <a:xfrm>
            <a:off x="0" y="1155600"/>
            <a:ext cx="9144000" cy="4543200"/>
          </a:xfrm>
          <a:prstGeom prst="rect">
            <a:avLst/>
          </a:prstGeom>
          <a:noFill/>
        </p:spPr>
        <p:txBody>
          <a:bodyPr wrap="square" anchor="ctr">
            <a:spAutoFit/>
          </a:bodyPr>
          <a:lstStyle/>
          <a:p>
            <a:pPr algn="ctr">
              <a:defRPr lang="zh-CN" sz="6600">
                <a:latin typeface="黑体"/>
              </a:defRPr>
            </a:pPr>
            <a:r>
              <a:t>创世记 1:1-2</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宣召（创 1:1-2）</a:t>
            </a:r>
          </a:p>
        </p:txBody>
      </p:sp>
      <p:sp>
        <p:nvSpPr>
          <p:cNvPr id="3" name="TextBox 2"/>
          <p:cNvSpPr txBox="1"/>
          <p:nvPr/>
        </p:nvSpPr>
        <p:spPr>
          <a:xfrm>
            <a:off x="619200" y="1242000"/>
            <a:ext cx="7848000" cy="5619600"/>
          </a:xfrm>
          <a:prstGeom prst="rect">
            <a:avLst/>
          </a:prstGeom>
          <a:noFill/>
        </p:spPr>
        <p:txBody>
          <a:bodyPr wrap="square">
            <a:spAutoFit/>
          </a:bodyPr>
          <a:lstStyle/>
          <a:p/>
          <a:p>
            <a:pPr>
              <a:defRPr lang="zh-CN" sz="3600">
                <a:latin typeface="黑体"/>
              </a:defRPr>
            </a:pPr>
            <a:r>
              <a:t>1 起初，神创造天地。</a:t>
            </a:r>
          </a:p>
          <a:p>
            <a:pPr>
              <a:defRPr lang="zh-CN" sz="3600">
                <a:latin typeface="黑体"/>
              </a:defRPr>
            </a:pPr>
            <a:r>
              <a:t>2 地是空虚混沌，渊面黑暗；神的灵</a:t>
            </a:r>
            <a:br/>
            <a:r>
              <a:t>  运行在水面上。</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敬拜赞美</a:t>
            </a:r>
          </a:p>
        </p:txBody>
      </p:sp>
      <p:sp>
        <p:nvSpPr>
          <p:cNvPr id="3" name="TextBox 2"/>
          <p:cNvSpPr txBox="1"/>
          <p:nvPr/>
        </p:nvSpPr>
        <p:spPr>
          <a:xfrm>
            <a:off x="1047600" y="2304000"/>
            <a:ext cx="8096399" cy="3358800"/>
          </a:xfrm>
          <a:prstGeom prst="rect">
            <a:avLst/>
          </a:prstGeom>
          <a:noFill/>
        </p:spPr>
        <p:txBody>
          <a:bodyPr wrap="square">
            <a:spAutoFit/>
          </a:bodyPr>
          <a:lstStyle/>
          <a:p>
            <a:pPr>
              <a:defRPr lang="zh-CN" sz="4800">
                <a:latin typeface="黑体"/>
              </a:defRPr>
            </a:pPr>
            <a:r>
              <a:t>1.  123</a:t>
            </a:r>
          </a:p>
          <a:p>
            <a:pPr>
              <a:defRPr lang="zh-CN" sz="4800">
                <a:solidFill>
                  <a:srgbClr val="2E75B6"/>
                </a:solidFill>
                <a:latin typeface="黑体"/>
              </a:defRPr>
            </a:pPr>
            <a:r>
              <a:t>2.  456</a:t>
            </a:r>
          </a:p>
          <a:p>
            <a:pPr>
              <a:defRPr lang="zh-CN" sz="4800">
                <a:latin typeface="黑体"/>
              </a:defRPr>
            </a:pPr>
            <a:r>
              <a:t>3.  789</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p>
        </p:txBody>
      </p:sp>
      <p:pic>
        <p:nvPicPr>
          <p:cNvPr id="3" name="Picture 2" descr="为儿童祷告.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047600" y="0"/>
            <a:ext cx="8096399" cy="1108800"/>
          </a:xfrm>
          <a:prstGeom prst="rect">
            <a:avLst/>
          </a:prstGeom>
          <a:noFill/>
        </p:spPr>
        <p:txBody>
          <a:bodyPr wrap="square" anchor="ctr">
            <a:spAutoFit/>
          </a:bodyPr>
          <a:lstStyle/>
          <a:p>
            <a:pPr>
              <a:defRPr lang="zh-CN" sz="4200">
                <a:solidFill>
                  <a:srgbClr val="2E75B6"/>
                </a:solidFill>
                <a:latin typeface="黑体"/>
              </a:defRPr>
            </a:pPr>
            <a:r>
              <a:t>启应经文</a:t>
            </a:r>
          </a:p>
        </p:txBody>
      </p:sp>
      <p:sp>
        <p:nvSpPr>
          <p:cNvPr id="3" name="TextBox 2"/>
          <p:cNvSpPr txBox="1"/>
          <p:nvPr/>
        </p:nvSpPr>
        <p:spPr>
          <a:xfrm>
            <a:off x="0" y="1155600"/>
            <a:ext cx="9144000" cy="4543200"/>
          </a:xfrm>
          <a:prstGeom prst="rect">
            <a:avLst/>
          </a:prstGeom>
          <a:noFill/>
        </p:spPr>
        <p:txBody>
          <a:bodyPr wrap="square" anchor="ctr">
            <a:spAutoFit/>
          </a:bodyPr>
          <a:lstStyle/>
          <a:p>
            <a:pPr algn="ctr">
              <a:defRPr lang="zh-CN" sz="6600">
                <a:latin typeface="黑体"/>
              </a:defRPr>
            </a:pPr>
            <a:r>
              <a:t>创世记 1:1-2</a:t>
            </a:r>
          </a:p>
        </p:txBody>
      </p:sp>
    </p:spTree>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123</Words>
  <Application>Microsoft Office PowerPoint</Application>
  <PresentationFormat>全屏显示(4:3)</PresentationFormat>
  <Paragraphs>26</Paragraphs>
  <Slides>3</Slides>
  <Notes>3</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3</vt:i4>
      </vt:variant>
    </vt:vector>
  </HeadingPairs>
  <TitlesOfParts>
    <vt:vector size="7" baseType="lpstr">
      <vt:lpstr>等线</vt:lpstr>
      <vt:lpstr>SimHei</vt:lpstr>
      <vt:lpstr>Arial</vt:lpstr>
      <vt:lpstr>Office 主题​​</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siqi D</dc:creator>
  <cp:lastModifiedBy>岑罕 杜</cp:lastModifiedBy>
  <cp:revision>284</cp:revision>
  <dcterms:created xsi:type="dcterms:W3CDTF">2023-03-17T14:22:59Z</dcterms:created>
  <dcterms:modified xsi:type="dcterms:W3CDTF">2024-05-03T21:14:33Z</dcterms:modified>
</cp:coreProperties>
</file>

<file path=docProps/thumbnail.jpeg>
</file>